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9" r:id="rId4"/>
    <p:sldId id="281" r:id="rId5"/>
    <p:sldId id="260" r:id="rId6"/>
    <p:sldId id="261" r:id="rId7"/>
    <p:sldId id="263" r:id="rId8"/>
    <p:sldId id="279" r:id="rId9"/>
    <p:sldId id="280" r:id="rId10"/>
    <p:sldId id="278" r:id="rId11"/>
    <p:sldId id="293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1" r:id="rId20"/>
    <p:sldId id="292" r:id="rId21"/>
    <p:sldId id="290" r:id="rId22"/>
    <p:sldId id="275" r:id="rId23"/>
    <p:sldId id="276" r:id="rId24"/>
    <p:sldId id="262" r:id="rId25"/>
  </p:sldIdLst>
  <p:sldSz cx="9144000" cy="6858000" type="screen4x3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DBF5"/>
    <a:srgbClr val="D8BEEC"/>
    <a:srgbClr val="336699"/>
    <a:srgbClr val="DA3ADE"/>
    <a:srgbClr val="FFFF66"/>
    <a:srgbClr val="EAEAEA"/>
    <a:srgbClr val="DDDDDD"/>
    <a:srgbClr val="4D4D4D"/>
    <a:srgbClr val="777777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337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6247" cy="49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8" tIns="46039" rIns="92078" bIns="46039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826" y="1"/>
            <a:ext cx="2946246" cy="49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8" tIns="46039" rIns="92078" bIns="4603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8471"/>
            <a:ext cx="2946247" cy="496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8" tIns="46039" rIns="92078" bIns="46039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826" y="9428471"/>
            <a:ext cx="2946246" cy="496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8" tIns="46039" rIns="92078" bIns="4603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40E2120A-EA07-4542-95FE-B6AD533FEEC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39455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6247" cy="49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8" tIns="46039" rIns="92078" bIns="46039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826" y="1"/>
            <a:ext cx="2946246" cy="49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8" tIns="46039" rIns="92078" bIns="4603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289" y="4715034"/>
            <a:ext cx="5439101" cy="4467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8" tIns="46039" rIns="92078" bIns="460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8471"/>
            <a:ext cx="2946247" cy="496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8" tIns="46039" rIns="92078" bIns="46039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826" y="9428471"/>
            <a:ext cx="2946246" cy="496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8" tIns="46039" rIns="92078" bIns="4603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/>
            </a:lvl1pPr>
          </a:lstStyle>
          <a:p>
            <a:pPr>
              <a:defRPr/>
            </a:pPr>
            <a:fld id="{334A7388-29BB-44B9-A9B6-7A0150CA8D1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828666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4A7388-29BB-44B9-A9B6-7A0150CA8D1A}" type="slidenum">
              <a:rPr lang="fr-FR" altLang="fr-FR" smtClean="0"/>
              <a:pPr>
                <a:defRPr/>
              </a:pPr>
              <a:t>7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59617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4A7388-29BB-44B9-A9B6-7A0150CA8D1A}" type="slidenum">
              <a:rPr lang="fr-FR" altLang="fr-FR" smtClean="0"/>
              <a:pPr>
                <a:defRPr/>
              </a:pPr>
              <a:t>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6859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4A7388-29BB-44B9-A9B6-7A0150CA8D1A}" type="slidenum">
              <a:rPr lang="fr-FR" altLang="fr-FR" smtClean="0"/>
              <a:pPr>
                <a:defRPr/>
              </a:pPr>
              <a:t>11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99864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4A7388-29BB-44B9-A9B6-7A0150CA8D1A}" type="slidenum">
              <a:rPr lang="fr-FR" altLang="fr-FR" smtClean="0"/>
              <a:pPr>
                <a:defRPr/>
              </a:pPr>
              <a:t>12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397478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4A7388-29BB-44B9-A9B6-7A0150CA8D1A}" type="slidenum">
              <a:rPr lang="fr-FR" altLang="fr-FR" smtClean="0"/>
              <a:pPr>
                <a:defRPr/>
              </a:pPr>
              <a:t>14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57302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4A7388-29BB-44B9-A9B6-7A0150CA8D1A}" type="slidenum">
              <a:rPr lang="fr-FR" altLang="fr-FR" smtClean="0"/>
              <a:pPr>
                <a:defRPr/>
              </a:pPr>
              <a:t>16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280266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4A7388-29BB-44B9-A9B6-7A0150CA8D1A}" type="slidenum">
              <a:rPr lang="fr-FR" altLang="fr-FR" smtClean="0"/>
              <a:pPr>
                <a:defRPr/>
              </a:pPr>
              <a:t>18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52012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4A7388-29BB-44B9-A9B6-7A0150CA8D1A}" type="slidenum">
              <a:rPr lang="fr-FR" altLang="fr-FR" smtClean="0"/>
              <a:pPr>
                <a:defRPr/>
              </a:pPr>
              <a:t>20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75231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rgbClr val="7030A0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4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 hasCustomPrompt="1"/>
          </p:nvPr>
        </p:nvSpPr>
        <p:spPr>
          <a:xfrm>
            <a:off x="1007268" y="764704"/>
            <a:ext cx="7129463" cy="1152525"/>
          </a:xfrm>
        </p:spPr>
        <p:txBody>
          <a:bodyPr anchor="ctr"/>
          <a:lstStyle>
            <a:lvl1pPr marL="0" indent="0" algn="ctr">
              <a:buNone/>
              <a:defRPr b="1"/>
            </a:lvl1pPr>
          </a:lstStyle>
          <a:p>
            <a:pPr lvl="0"/>
            <a:r>
              <a:rPr lang="fr-FR" dirty="0"/>
              <a:t>LABEL LYCEE DES METIERS</a:t>
            </a:r>
          </a:p>
        </p:txBody>
      </p:sp>
    </p:spTree>
    <p:extLst>
      <p:ext uri="{BB962C8B-B14F-4D97-AF65-F5344CB8AC3E}">
        <p14:creationId xmlns:p14="http://schemas.microsoft.com/office/powerpoint/2010/main" val="3259544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9057" y="1263591"/>
            <a:ext cx="8229600" cy="4608513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97846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7030A0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968415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4038600" cy="4608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9313" y="1628775"/>
            <a:ext cx="4038600" cy="4608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783242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9498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002073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545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015874"/>
            <a:ext cx="807524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pour modifier le style du titre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19112"/>
            <a:ext cx="8229600" cy="395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/>
              <a:t>Cliquez pour modifier les styles du texte du masque</a:t>
            </a:r>
          </a:p>
          <a:p>
            <a:pPr lvl="1"/>
            <a:r>
              <a:rPr lang="fr-FR" altLang="fr-FR" dirty="0"/>
              <a:t>Deuxième niveau</a:t>
            </a:r>
          </a:p>
          <a:p>
            <a:pPr lvl="2"/>
            <a:r>
              <a:rPr lang="fr-FR" altLang="fr-FR" dirty="0"/>
              <a:t>Troisième niveau</a:t>
            </a:r>
          </a:p>
          <a:p>
            <a:pPr lvl="3"/>
            <a:r>
              <a:rPr lang="fr-FR" altLang="fr-FR" dirty="0"/>
              <a:t>Quatrième niveau</a:t>
            </a:r>
          </a:p>
          <a:p>
            <a:pPr lvl="4"/>
            <a:r>
              <a:rPr lang="fr-FR" altLang="fr-FR" dirty="0"/>
              <a:t>Cinquième niveau</a:t>
            </a:r>
          </a:p>
        </p:txBody>
      </p:sp>
      <p:sp>
        <p:nvSpPr>
          <p:cNvPr id="6" name="ZoneTexte 5"/>
          <p:cNvSpPr txBox="1"/>
          <p:nvPr userDrawn="1"/>
        </p:nvSpPr>
        <p:spPr>
          <a:xfrm>
            <a:off x="2915816" y="6596390"/>
            <a:ext cx="6131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b="1" dirty="0">
                <a:solidFill>
                  <a:srgbClr val="7030A0"/>
                </a:solidFill>
                <a:latin typeface="Arial Narrow" panose="020B0606020202030204" pitchFamily="34" charset="0"/>
              </a:rPr>
              <a:t>LDM</a:t>
            </a:r>
            <a:r>
              <a:rPr lang="fr-FR" sz="1100" b="1" baseline="0" dirty="0">
                <a:solidFill>
                  <a:srgbClr val="7030A0"/>
                </a:solidFill>
                <a:latin typeface="Arial Narrow" panose="020B0606020202030204" pitchFamily="34" charset="0"/>
              </a:rPr>
              <a:t> 012</a:t>
            </a:r>
            <a:r>
              <a:rPr lang="fr-FR" sz="1100" b="1" dirty="0">
                <a:solidFill>
                  <a:srgbClr val="7030A0"/>
                </a:solidFill>
                <a:latin typeface="Arial Narrow" panose="020B0606020202030204" pitchFamily="34" charset="0"/>
              </a:rPr>
              <a:t>– DIAPORAMA</a:t>
            </a:r>
            <a:r>
              <a:rPr lang="fr-FR" sz="1100" b="1" baseline="0" dirty="0">
                <a:solidFill>
                  <a:srgbClr val="7030A0"/>
                </a:solidFill>
                <a:latin typeface="Arial Narrow" panose="020B0606020202030204" pitchFamily="34" charset="0"/>
              </a:rPr>
              <a:t> POUR LA RÉUNION DE CLÔTURE v 01/09/2024</a:t>
            </a:r>
            <a:endParaRPr lang="fr-FR" sz="1100" b="1" dirty="0">
              <a:solidFill>
                <a:srgbClr val="7030A0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ZoneTexte 1"/>
          <p:cNvSpPr txBox="1"/>
          <p:nvPr userDrawn="1"/>
        </p:nvSpPr>
        <p:spPr>
          <a:xfrm>
            <a:off x="251520" y="223700"/>
            <a:ext cx="36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LABEL</a:t>
            </a:r>
            <a:r>
              <a:rPr lang="fr-FR" sz="1600" b="1" baseline="0" dirty="0"/>
              <a:t> LYCEE DES METIERS</a:t>
            </a:r>
            <a:endParaRPr lang="fr-FR" sz="1600" b="1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EF98AED-54C3-490B-B9E9-E4F9A4544ED7}"/>
              </a:ext>
            </a:extLst>
          </p:cNvPr>
          <p:cNvPicPr/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176645"/>
            <a:ext cx="1079500" cy="68135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7030A0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Narrow" pitchFamily="34" charset="0"/>
          <a:ea typeface="MS PGothic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Narrow" pitchFamily="34" charset="0"/>
          <a:ea typeface="MS PGothic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Narrow" pitchFamily="34" charset="0"/>
          <a:ea typeface="MS PGothic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Narrow" pitchFamily="34" charset="0"/>
          <a:ea typeface="MS PGothic" panose="020B0600070205080204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Narrow" pitchFamily="34" charset="0"/>
          <a:ea typeface="ＭＳ Ｐゴシック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Narrow" pitchFamily="34" charset="0"/>
          <a:ea typeface="ＭＳ Ｐゴシック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Narrow" pitchFamily="34" charset="0"/>
          <a:ea typeface="ＭＳ Ｐゴシック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Narrow" pitchFamily="34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030A0"/>
        </a:buClr>
        <a:buSzPct val="70000"/>
        <a:buFont typeface="Wingdings" panose="05000000000000000000" pitchFamily="2" charset="2"/>
        <a:buChar char=""/>
        <a:defRPr sz="3000">
          <a:solidFill>
            <a:schemeClr val="bg1">
              <a:lumMod val="50000"/>
            </a:schemeClr>
          </a:solidFill>
          <a:latin typeface="+mn-lt"/>
          <a:ea typeface="MS PGothic" panose="020B0600070205080204" pitchFamily="34" charset="-128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4"/>
        </a:buClr>
        <a:buSzPct val="70000"/>
        <a:buFont typeface="Wingdings" panose="05000000000000000000" pitchFamily="2" charset="2"/>
        <a:buChar char="l"/>
        <a:defRPr sz="2600">
          <a:solidFill>
            <a:schemeClr val="bg1">
              <a:lumMod val="50000"/>
            </a:schemeClr>
          </a:solidFill>
          <a:latin typeface="+mn-lt"/>
          <a:ea typeface="MS PGothic" panose="020B0600070205080204" pitchFamily="34" charset="-128"/>
        </a:defRPr>
      </a:lvl2pPr>
      <a:lvl3pPr marL="1036637" indent="-342900" algn="l" rtl="0" eaLnBrk="0" fontAlgn="base" hangingPunct="0">
        <a:spcBef>
          <a:spcPct val="20000"/>
        </a:spcBef>
        <a:spcAft>
          <a:spcPct val="0"/>
        </a:spcAft>
        <a:buClr>
          <a:schemeClr val="accent4">
            <a:lumMod val="75000"/>
          </a:schemeClr>
        </a:buClr>
        <a:buSzPct val="70000"/>
        <a:buFont typeface="Wingdings" panose="05000000000000000000" pitchFamily="2" charset="2"/>
        <a:buChar char="§"/>
        <a:defRPr sz="2300">
          <a:solidFill>
            <a:schemeClr val="bg1">
              <a:lumMod val="50000"/>
            </a:schemeClr>
          </a:solidFill>
          <a:latin typeface="+mn-lt"/>
          <a:ea typeface="MS PGothic" panose="020B0600070205080204" pitchFamily="34" charset="-128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bg1">
              <a:lumMod val="50000"/>
            </a:schemeClr>
          </a:solidFill>
          <a:latin typeface="+mn-lt"/>
          <a:ea typeface="MS PGothic" panose="020B0600070205080204" pitchFamily="34" charset="-128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§"/>
        <a:defRPr sz="2000">
          <a:solidFill>
            <a:schemeClr val="bg1">
              <a:lumMod val="50000"/>
            </a:schemeClr>
          </a:solidFill>
          <a:latin typeface="+mn-lt"/>
          <a:ea typeface="MS PGothic" panose="020B0600070205080204" pitchFamily="34" charset="-128"/>
        </a:defRPr>
      </a:lvl5pPr>
      <a:lvl6pPr marL="20558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99592" y="2276872"/>
            <a:ext cx="7772400" cy="1470025"/>
          </a:xfrm>
        </p:spPr>
        <p:txBody>
          <a:bodyPr/>
          <a:lstStyle/>
          <a:p>
            <a:pPr algn="ctr"/>
            <a:r>
              <a:rPr lang="fr-FR" dirty="0"/>
              <a:t>LABEL  LYCEE  DES  METIERS</a:t>
            </a:r>
            <a:br>
              <a:rPr lang="fr-FR" dirty="0"/>
            </a:br>
            <a:r>
              <a:rPr lang="fr-FR" dirty="0"/>
              <a:t>Audit de Labellisation / de suivi / de renouvellement</a:t>
            </a:r>
            <a:br>
              <a:rPr lang="fr-FR" dirty="0"/>
            </a:br>
            <a:r>
              <a:rPr lang="fr-FR" dirty="0"/>
              <a:t>Etablissement ……</a:t>
            </a:r>
            <a:br>
              <a:rPr lang="fr-FR" dirty="0"/>
            </a:br>
            <a:r>
              <a:rPr lang="fr-FR" dirty="0"/>
              <a:t>Date du ……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85392" y="4221088"/>
            <a:ext cx="6400800" cy="1008112"/>
          </a:xfrm>
        </p:spPr>
        <p:txBody>
          <a:bodyPr/>
          <a:lstStyle/>
          <a:p>
            <a:r>
              <a:rPr lang="fr-FR" sz="4000" b="1" dirty="0">
                <a:solidFill>
                  <a:schemeClr val="accent4"/>
                </a:solidFill>
              </a:rPr>
              <a:t>Réunion de clôture </a:t>
            </a:r>
          </a:p>
        </p:txBody>
      </p:sp>
    </p:spTree>
    <p:extLst>
      <p:ext uri="{BB962C8B-B14F-4D97-AF65-F5344CB8AC3E}">
        <p14:creationId xmlns:p14="http://schemas.microsoft.com/office/powerpoint/2010/main" val="4059965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971600" y="620688"/>
            <a:ext cx="7543800" cy="422440"/>
          </a:xfrm>
        </p:spPr>
        <p:txBody>
          <a:bodyPr/>
          <a:lstStyle/>
          <a:p>
            <a:r>
              <a:rPr lang="fr-FR" dirty="0" err="1"/>
              <a:t>Critrère</a:t>
            </a:r>
            <a:r>
              <a:rPr lang="fr-FR" dirty="0"/>
              <a:t> 2 - </a:t>
            </a:r>
            <a:r>
              <a:rPr lang="en-US" dirty="0" err="1"/>
              <a:t>L’accueil</a:t>
            </a:r>
            <a:r>
              <a:rPr lang="en-US" dirty="0"/>
              <a:t> de publics de </a:t>
            </a:r>
            <a:r>
              <a:rPr lang="en-US" dirty="0" err="1"/>
              <a:t>statuts</a:t>
            </a:r>
            <a:r>
              <a:rPr lang="en-US" dirty="0"/>
              <a:t> </a:t>
            </a:r>
            <a:r>
              <a:rPr lang="en-US" dirty="0" err="1"/>
              <a:t>différents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PF / R / </a:t>
            </a:r>
            <a:r>
              <a:rPr lang="fr-FR" dirty="0" err="1"/>
              <a:t>NCF</a:t>
            </a:r>
            <a:r>
              <a:rPr lang="fr-FR" dirty="0"/>
              <a:t>…</a:t>
            </a:r>
          </a:p>
          <a:p>
            <a:endParaRPr lang="fr-FR" dirty="0"/>
          </a:p>
          <a:p>
            <a:r>
              <a:rPr lang="fr-FR" dirty="0"/>
              <a:t>Penser à mettre en lien hypertexte le point fort, la remarque ou la non conformité et son explication</a:t>
            </a:r>
          </a:p>
        </p:txBody>
      </p:sp>
    </p:spTree>
    <p:extLst>
      <p:ext uri="{BB962C8B-B14F-4D97-AF65-F5344CB8AC3E}">
        <p14:creationId xmlns:p14="http://schemas.microsoft.com/office/powerpoint/2010/main" val="1283376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1114857" y="1268760"/>
            <a:ext cx="7543800" cy="422440"/>
          </a:xfrm>
        </p:spPr>
        <p:txBody>
          <a:bodyPr/>
          <a:lstStyle/>
          <a:p>
            <a:r>
              <a:rPr lang="fr-FR" dirty="0"/>
              <a:t>Critère 3 – </a:t>
            </a:r>
            <a:r>
              <a:rPr lang="en-US" dirty="0"/>
              <a:t>Des </a:t>
            </a:r>
            <a:r>
              <a:rPr lang="en-US" dirty="0" err="1"/>
              <a:t>réponses</a:t>
            </a:r>
            <a:r>
              <a:rPr lang="en-US" dirty="0"/>
              <a:t> </a:t>
            </a:r>
            <a:r>
              <a:rPr lang="en-US" dirty="0" err="1"/>
              <a:t>pédagogiques</a:t>
            </a:r>
            <a:r>
              <a:rPr lang="en-US" dirty="0"/>
              <a:t> et des </a:t>
            </a:r>
            <a:r>
              <a:rPr lang="en-US" dirty="0" err="1"/>
              <a:t>parcours</a:t>
            </a:r>
            <a:r>
              <a:rPr lang="en-US" dirty="0"/>
              <a:t> </a:t>
            </a:r>
            <a:r>
              <a:rPr lang="en-US" dirty="0" err="1"/>
              <a:t>adaptés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9057" y="2060848"/>
            <a:ext cx="8229600" cy="3744416"/>
          </a:xfrm>
        </p:spPr>
        <p:txBody>
          <a:bodyPr/>
          <a:lstStyle/>
          <a:p>
            <a:r>
              <a:rPr lang="fr-FR" dirty="0"/>
              <a:t>PF / R / </a:t>
            </a:r>
            <a:r>
              <a:rPr lang="fr-FR" dirty="0" err="1"/>
              <a:t>NCF</a:t>
            </a:r>
            <a:r>
              <a:rPr lang="fr-FR" dirty="0"/>
              <a:t>…</a:t>
            </a:r>
          </a:p>
          <a:p>
            <a:endParaRPr lang="fr-FR" dirty="0"/>
          </a:p>
          <a:p>
            <a:r>
              <a:rPr lang="fr-FR" dirty="0"/>
              <a:t>Penser à mettre en lien hypertexte le point fort, la remarque ou la non conformité et son explication</a:t>
            </a:r>
          </a:p>
        </p:txBody>
      </p:sp>
    </p:spTree>
    <p:extLst>
      <p:ext uri="{BB962C8B-B14F-4D97-AF65-F5344CB8AC3E}">
        <p14:creationId xmlns:p14="http://schemas.microsoft.com/office/powerpoint/2010/main" val="4118648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37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428710"/>
              </p:ext>
            </p:extLst>
          </p:nvPr>
        </p:nvGraphicFramePr>
        <p:xfrm>
          <a:off x="323528" y="1628800"/>
          <a:ext cx="8328739" cy="3908101"/>
        </p:xfrm>
        <a:graphic>
          <a:graphicData uri="http://schemas.openxmlformats.org/drawingml/2006/table">
            <a:tbl>
              <a:tblPr/>
              <a:tblGrid>
                <a:gridCol w="60964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478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Détails de critère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NC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5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6.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connaissance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:</a:t>
                      </a: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des accords cadres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nationaux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/et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académiques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relatifs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aux champs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professionnels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des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dispositifs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favorisant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l’esprit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d’entreprendre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et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l’entreprenariat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fr-FR" alt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7.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participe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à des instances de concertation relatives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notamment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au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développement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local.</a:t>
                      </a:r>
                      <a:endParaRPr kumimoji="0" lang="fr-FR" alt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8.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est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membre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d’un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dispositif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favorisant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la relation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école-entreprise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fr-FR" alt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9. Des conventions de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partenariat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avec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une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des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branche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(s)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professionnelle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(s)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entreprises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sont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opérationnelles</a:t>
                      </a:r>
                      <a:endParaRPr kumimoji="0" lang="fr-FR" alt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10.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propose un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dispositif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service technique aux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entreprises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fr-FR" alt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11.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développe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un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partenariat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opérationnel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avec un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plusieurs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établissement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(s)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universitaire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(s)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dans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le cadre d’un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conventionnement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fr-FR" alt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12.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met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œuvre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des actions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favorisant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l’orientation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et </a:t>
                      </a:r>
                      <a:r>
                        <a:rPr kumimoji="0" lang="en-US" sz="12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l’insertion</a:t>
                      </a: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fr-FR" altLang="fr-F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>
          <a:xfrm>
            <a:off x="323528" y="548680"/>
            <a:ext cx="8568952" cy="749351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030A0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9pPr>
          </a:lstStyle>
          <a:p>
            <a:r>
              <a:rPr lang="fr-FR" sz="2000" kern="0" dirty="0" err="1"/>
              <a:t>Critrère</a:t>
            </a:r>
            <a:r>
              <a:rPr lang="fr-FR" sz="2000" kern="0" dirty="0"/>
              <a:t> 4 - </a:t>
            </a:r>
            <a:r>
              <a:rPr lang="en-US" sz="2000" dirty="0"/>
              <a:t>Un </a:t>
            </a:r>
            <a:r>
              <a:rPr lang="en-US" sz="2000" dirty="0" err="1"/>
              <a:t>partenariat</a:t>
            </a:r>
            <a:r>
              <a:rPr lang="en-US" sz="2000" dirty="0"/>
              <a:t> </a:t>
            </a:r>
            <a:r>
              <a:rPr lang="en-US" sz="2000" dirty="0" err="1"/>
              <a:t>actif</a:t>
            </a:r>
            <a:r>
              <a:rPr lang="en-US" sz="2000" dirty="0"/>
              <a:t> avec le </a:t>
            </a:r>
            <a:r>
              <a:rPr lang="en-US" sz="2000" dirty="0" err="1"/>
              <a:t>tissu</a:t>
            </a:r>
            <a:r>
              <a:rPr lang="en-US" sz="2000" dirty="0"/>
              <a:t> </a:t>
            </a:r>
            <a:r>
              <a:rPr lang="en-US" sz="2000" dirty="0" err="1"/>
              <a:t>économique</a:t>
            </a:r>
            <a:r>
              <a:rPr lang="en-US" sz="2000" dirty="0"/>
              <a:t> local et les </a:t>
            </a:r>
            <a:r>
              <a:rPr lang="en-US" sz="2000" dirty="0" err="1"/>
              <a:t>organismes</a:t>
            </a:r>
            <a:r>
              <a:rPr lang="en-US" sz="2000" dirty="0"/>
              <a:t> de </a:t>
            </a:r>
            <a:r>
              <a:rPr lang="en-US" sz="2000" dirty="0" err="1"/>
              <a:t>proximité</a:t>
            </a:r>
            <a:r>
              <a:rPr lang="en-US" sz="2000" dirty="0"/>
              <a:t> </a:t>
            </a:r>
            <a:r>
              <a:rPr lang="en-US" sz="2000" dirty="0" err="1"/>
              <a:t>agissant</a:t>
            </a:r>
            <a:r>
              <a:rPr lang="en-US" sz="2000" dirty="0"/>
              <a:t> </a:t>
            </a:r>
            <a:r>
              <a:rPr lang="en-US" sz="2000" dirty="0" err="1"/>
              <a:t>dans</a:t>
            </a:r>
            <a:r>
              <a:rPr lang="en-US" sz="2000" dirty="0"/>
              <a:t> les </a:t>
            </a:r>
            <a:r>
              <a:rPr lang="en-US" sz="2000" dirty="0" err="1"/>
              <a:t>domaines</a:t>
            </a:r>
            <a:r>
              <a:rPr lang="en-US" sz="2000" dirty="0"/>
              <a:t> de la formation </a:t>
            </a:r>
            <a:r>
              <a:rPr lang="en-US" sz="2000" dirty="0" err="1"/>
              <a:t>professionnelle</a:t>
            </a:r>
            <a:r>
              <a:rPr lang="en-US" sz="2000" dirty="0"/>
              <a:t>, de </a:t>
            </a:r>
            <a:r>
              <a:rPr lang="en-US" sz="2000" dirty="0" err="1"/>
              <a:t>l’orientation</a:t>
            </a:r>
            <a:r>
              <a:rPr lang="en-US" sz="2000" dirty="0"/>
              <a:t> et de </a:t>
            </a:r>
            <a:r>
              <a:rPr lang="en-US" sz="2000" dirty="0" err="1"/>
              <a:t>l’insertion</a:t>
            </a:r>
            <a:endParaRPr lang="fr-FR" sz="2000" kern="0" dirty="0"/>
          </a:p>
        </p:txBody>
      </p:sp>
    </p:spTree>
    <p:extLst>
      <p:ext uri="{BB962C8B-B14F-4D97-AF65-F5344CB8AC3E}">
        <p14:creationId xmlns:p14="http://schemas.microsoft.com/office/powerpoint/2010/main" val="956240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251520" y="1124744"/>
            <a:ext cx="8662407" cy="422440"/>
          </a:xfrm>
        </p:spPr>
        <p:txBody>
          <a:bodyPr/>
          <a:lstStyle/>
          <a:p>
            <a:pPr algn="just"/>
            <a:r>
              <a:rPr lang="fr-FR" sz="2000" dirty="0" err="1"/>
              <a:t>Critrère</a:t>
            </a:r>
            <a:r>
              <a:rPr lang="fr-FR" sz="2000" dirty="0"/>
              <a:t> 4 - </a:t>
            </a:r>
            <a:r>
              <a:rPr lang="en-US" sz="2000" dirty="0"/>
              <a:t>Un </a:t>
            </a:r>
            <a:r>
              <a:rPr lang="en-US" sz="2000" dirty="0" err="1"/>
              <a:t>partenariat</a:t>
            </a:r>
            <a:r>
              <a:rPr lang="en-US" sz="2000" dirty="0"/>
              <a:t> </a:t>
            </a:r>
            <a:r>
              <a:rPr lang="en-US" sz="2000" dirty="0" err="1"/>
              <a:t>actif</a:t>
            </a:r>
            <a:r>
              <a:rPr lang="en-US" sz="2000" dirty="0"/>
              <a:t> avec le </a:t>
            </a:r>
            <a:r>
              <a:rPr lang="en-US" sz="2000" dirty="0" err="1"/>
              <a:t>tissu</a:t>
            </a:r>
            <a:r>
              <a:rPr lang="en-US" sz="2000" dirty="0"/>
              <a:t> </a:t>
            </a:r>
            <a:r>
              <a:rPr lang="en-US" sz="2000" dirty="0" err="1"/>
              <a:t>économique</a:t>
            </a:r>
            <a:r>
              <a:rPr lang="en-US" sz="2000" dirty="0"/>
              <a:t> local et les </a:t>
            </a:r>
            <a:r>
              <a:rPr lang="en-US" sz="2000" dirty="0" err="1"/>
              <a:t>organismes</a:t>
            </a:r>
            <a:r>
              <a:rPr lang="en-US" sz="2000" dirty="0"/>
              <a:t> de </a:t>
            </a:r>
            <a:r>
              <a:rPr lang="en-US" sz="2000" dirty="0" err="1"/>
              <a:t>proximité</a:t>
            </a:r>
            <a:r>
              <a:rPr lang="en-US" sz="2000" dirty="0"/>
              <a:t> </a:t>
            </a:r>
            <a:r>
              <a:rPr lang="en-US" sz="2000" dirty="0" err="1"/>
              <a:t>agissant</a:t>
            </a:r>
            <a:r>
              <a:rPr lang="en-US" sz="2000" dirty="0"/>
              <a:t> </a:t>
            </a:r>
            <a:r>
              <a:rPr lang="en-US" sz="2000" dirty="0" err="1"/>
              <a:t>dans</a:t>
            </a:r>
            <a:r>
              <a:rPr lang="en-US" sz="2000" dirty="0"/>
              <a:t> les </a:t>
            </a:r>
            <a:r>
              <a:rPr lang="en-US" sz="2000" dirty="0" err="1"/>
              <a:t>domaines</a:t>
            </a:r>
            <a:r>
              <a:rPr lang="en-US" sz="2000" dirty="0"/>
              <a:t> de la formation </a:t>
            </a:r>
            <a:r>
              <a:rPr lang="en-US" sz="2000" dirty="0" err="1"/>
              <a:t>professionnelle</a:t>
            </a:r>
            <a:r>
              <a:rPr lang="en-US" sz="2000" dirty="0"/>
              <a:t>, de </a:t>
            </a:r>
            <a:r>
              <a:rPr lang="en-US" sz="2000" dirty="0" err="1"/>
              <a:t>l’orientation</a:t>
            </a:r>
            <a:r>
              <a:rPr lang="en-US" sz="2000" dirty="0"/>
              <a:t> et de </a:t>
            </a:r>
            <a:r>
              <a:rPr lang="en-US" sz="2000" dirty="0" err="1"/>
              <a:t>l’insertion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9057" y="1772816"/>
            <a:ext cx="8229600" cy="4099288"/>
          </a:xfrm>
        </p:spPr>
        <p:txBody>
          <a:bodyPr/>
          <a:lstStyle/>
          <a:p>
            <a:r>
              <a:rPr lang="fr-FR" dirty="0"/>
              <a:t>PF…</a:t>
            </a:r>
          </a:p>
          <a:p>
            <a:endParaRPr lang="fr-FR" dirty="0"/>
          </a:p>
          <a:p>
            <a:r>
              <a:rPr lang="fr-FR" dirty="0"/>
              <a:t>Penser à mettre en lien hypertexte le point fort, la remarque ou la non conformité et son explication</a:t>
            </a:r>
          </a:p>
        </p:txBody>
      </p:sp>
    </p:spTree>
    <p:extLst>
      <p:ext uri="{BB962C8B-B14F-4D97-AF65-F5344CB8AC3E}">
        <p14:creationId xmlns:p14="http://schemas.microsoft.com/office/powerpoint/2010/main" val="4118548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37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950362"/>
              </p:ext>
            </p:extLst>
          </p:nvPr>
        </p:nvGraphicFramePr>
        <p:xfrm>
          <a:off x="1043608" y="1197509"/>
          <a:ext cx="7416825" cy="1749367"/>
        </p:xfrm>
        <a:graphic>
          <a:graphicData uri="http://schemas.openxmlformats.org/drawingml/2006/table">
            <a:tbl>
              <a:tblPr/>
              <a:tblGrid>
                <a:gridCol w="4409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6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60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71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110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Détails de critère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NC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432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13.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organise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des actions issues de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partenariats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et/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les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membres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l’équipe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éducative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participent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à des formations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inscrites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dans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l’axe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“actions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culturelles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du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projet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d’établissement</a:t>
                      </a:r>
                      <a:r>
                        <a:rPr kumimoji="0" lang="en-US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”.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>
          <a:xfrm>
            <a:off x="1907704" y="548680"/>
            <a:ext cx="7543800" cy="749351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030A0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9pPr>
          </a:lstStyle>
          <a:p>
            <a:r>
              <a:rPr lang="fr-FR" sz="2400" dirty="0"/>
              <a:t>Critère 5 - </a:t>
            </a:r>
            <a:r>
              <a:rPr lang="en-US" sz="2400" dirty="0" err="1"/>
              <a:t>L’organisation</a:t>
            </a:r>
            <a:r>
              <a:rPr lang="en-US" sz="2400" dirty="0"/>
              <a:t> </a:t>
            </a:r>
            <a:r>
              <a:rPr lang="en-US" sz="2400" dirty="0" err="1"/>
              <a:t>d’actions</a:t>
            </a:r>
            <a:r>
              <a:rPr lang="en-US" sz="2400" dirty="0"/>
              <a:t> </a:t>
            </a:r>
            <a:r>
              <a:rPr lang="en-US" sz="2400" dirty="0" err="1"/>
              <a:t>culturelles</a:t>
            </a:r>
            <a:endParaRPr lang="fr-FR" sz="2400" kern="0" dirty="0"/>
          </a:p>
        </p:txBody>
      </p:sp>
    </p:spTree>
    <p:extLst>
      <p:ext uri="{BB962C8B-B14F-4D97-AF65-F5344CB8AC3E}">
        <p14:creationId xmlns:p14="http://schemas.microsoft.com/office/powerpoint/2010/main" val="1782700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1331640" y="692696"/>
            <a:ext cx="6804248" cy="422440"/>
          </a:xfrm>
        </p:spPr>
        <p:txBody>
          <a:bodyPr/>
          <a:lstStyle/>
          <a:p>
            <a:r>
              <a:rPr lang="fr-FR" dirty="0"/>
              <a:t>Critère 5 - </a:t>
            </a:r>
            <a:r>
              <a:rPr lang="en-US" dirty="0" err="1"/>
              <a:t>L’organisation</a:t>
            </a:r>
            <a:r>
              <a:rPr lang="en-US" dirty="0"/>
              <a:t> </a:t>
            </a:r>
            <a:r>
              <a:rPr lang="en-US" dirty="0" err="1"/>
              <a:t>d’actions</a:t>
            </a:r>
            <a:r>
              <a:rPr lang="en-US" dirty="0"/>
              <a:t> </a:t>
            </a:r>
            <a:r>
              <a:rPr lang="en-US" dirty="0" err="1"/>
              <a:t>culturelles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PF…</a:t>
            </a:r>
          </a:p>
          <a:p>
            <a:endParaRPr lang="fr-FR" dirty="0"/>
          </a:p>
          <a:p>
            <a:r>
              <a:rPr lang="fr-FR" dirty="0"/>
              <a:t>Penser à mettre en lien hypertexte le point fort, la remarque ou la non conformité et son explication</a:t>
            </a:r>
          </a:p>
        </p:txBody>
      </p:sp>
    </p:spTree>
    <p:extLst>
      <p:ext uri="{BB962C8B-B14F-4D97-AF65-F5344CB8AC3E}">
        <p14:creationId xmlns:p14="http://schemas.microsoft.com/office/powerpoint/2010/main" val="35184135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37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5295771"/>
              </p:ext>
            </p:extLst>
          </p:nvPr>
        </p:nvGraphicFramePr>
        <p:xfrm>
          <a:off x="971600" y="1772816"/>
          <a:ext cx="7416825" cy="2048803"/>
        </p:xfrm>
        <a:graphic>
          <a:graphicData uri="http://schemas.openxmlformats.org/drawingml/2006/table">
            <a:tbl>
              <a:tblPr/>
              <a:tblGrid>
                <a:gridCol w="4409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6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60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71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478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Détails de critère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NC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5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14.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développe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un ensemble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cohérent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et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formalisé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d’actions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termes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partenariats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de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mobilités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d’échanges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à distance,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d’actions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éducatives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et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d’enseignements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des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langues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>
          <a:xfrm>
            <a:off x="251520" y="548680"/>
            <a:ext cx="8496944" cy="749351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030A0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9pPr>
          </a:lstStyle>
          <a:p>
            <a:r>
              <a:rPr lang="fr-FR" sz="2400" kern="0" dirty="0" err="1"/>
              <a:t>Critrère</a:t>
            </a:r>
            <a:r>
              <a:rPr lang="fr-FR" sz="2400" kern="0" dirty="0"/>
              <a:t> 6 - </a:t>
            </a:r>
            <a:r>
              <a:rPr lang="en-US" sz="2400" dirty="0"/>
              <a:t>La </a:t>
            </a:r>
            <a:r>
              <a:rPr lang="en-US" sz="2400" dirty="0" err="1"/>
              <a:t>mise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œuvre</a:t>
            </a:r>
            <a:r>
              <a:rPr lang="en-US" sz="2400" dirty="0"/>
              <a:t> </a:t>
            </a:r>
            <a:r>
              <a:rPr lang="en-US" sz="2400" dirty="0" err="1"/>
              <a:t>d’actions</a:t>
            </a:r>
            <a:r>
              <a:rPr lang="en-US" sz="2400" dirty="0"/>
              <a:t> </a:t>
            </a:r>
            <a:r>
              <a:rPr lang="en-US" sz="2400" dirty="0" err="1"/>
              <a:t>visant</a:t>
            </a:r>
            <a:r>
              <a:rPr lang="en-US" sz="2400" dirty="0"/>
              <a:t> à </a:t>
            </a:r>
            <a:r>
              <a:rPr lang="en-US" sz="2400" dirty="0" err="1"/>
              <a:t>l’ouverture</a:t>
            </a:r>
            <a:r>
              <a:rPr lang="en-US" sz="2400" dirty="0"/>
              <a:t> </a:t>
            </a:r>
            <a:r>
              <a:rPr lang="en-US" sz="2400" dirty="0" err="1"/>
              <a:t>internationale</a:t>
            </a:r>
            <a:r>
              <a:rPr lang="fr-FR" sz="2400" kern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8105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251520" y="1052371"/>
            <a:ext cx="8922184" cy="422440"/>
          </a:xfrm>
        </p:spPr>
        <p:txBody>
          <a:bodyPr/>
          <a:lstStyle/>
          <a:p>
            <a:r>
              <a:rPr lang="fr-FR" sz="2400" dirty="0" err="1"/>
              <a:t>Critrère</a:t>
            </a:r>
            <a:r>
              <a:rPr lang="fr-FR" sz="2400" dirty="0"/>
              <a:t> 6 - </a:t>
            </a:r>
            <a:r>
              <a:rPr lang="en-US" sz="2400" dirty="0"/>
              <a:t>La </a:t>
            </a:r>
            <a:r>
              <a:rPr lang="en-US" sz="2400" dirty="0" err="1"/>
              <a:t>mise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œuvre</a:t>
            </a:r>
            <a:r>
              <a:rPr lang="en-US" sz="2400" dirty="0"/>
              <a:t> </a:t>
            </a:r>
            <a:r>
              <a:rPr lang="en-US" sz="2400" dirty="0" err="1"/>
              <a:t>d’actions</a:t>
            </a:r>
            <a:r>
              <a:rPr lang="en-US" sz="2400" dirty="0"/>
              <a:t> </a:t>
            </a:r>
            <a:r>
              <a:rPr lang="en-US" sz="2400" dirty="0" err="1"/>
              <a:t>visant</a:t>
            </a:r>
            <a:r>
              <a:rPr lang="en-US" sz="2400" dirty="0"/>
              <a:t> à </a:t>
            </a:r>
            <a:r>
              <a:rPr lang="en-US" sz="2400" dirty="0" err="1"/>
              <a:t>l’ouverture</a:t>
            </a:r>
            <a:r>
              <a:rPr lang="en-US" sz="2400" dirty="0"/>
              <a:t> </a:t>
            </a:r>
            <a:r>
              <a:rPr lang="en-US" sz="2400" dirty="0" err="1"/>
              <a:t>internationale</a:t>
            </a:r>
            <a:r>
              <a:rPr lang="fr-FR" sz="2400" dirty="0"/>
              <a:t>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628801"/>
            <a:ext cx="8229600" cy="4392488"/>
          </a:xfrm>
        </p:spPr>
        <p:txBody>
          <a:bodyPr/>
          <a:lstStyle/>
          <a:p>
            <a:r>
              <a:rPr lang="fr-FR" dirty="0"/>
              <a:t>PF…</a:t>
            </a:r>
          </a:p>
          <a:p>
            <a:endParaRPr lang="fr-FR" dirty="0"/>
          </a:p>
          <a:p>
            <a:r>
              <a:rPr lang="fr-FR" dirty="0"/>
              <a:t>Penser à mettre en lien hypertexte le point fort, la remarque ou la non conformité et son explication</a:t>
            </a:r>
          </a:p>
        </p:txBody>
      </p:sp>
    </p:spTree>
    <p:extLst>
      <p:ext uri="{BB962C8B-B14F-4D97-AF65-F5344CB8AC3E}">
        <p14:creationId xmlns:p14="http://schemas.microsoft.com/office/powerpoint/2010/main" val="33642666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37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16135"/>
              </p:ext>
            </p:extLst>
          </p:nvPr>
        </p:nvGraphicFramePr>
        <p:xfrm>
          <a:off x="1043608" y="1988838"/>
          <a:ext cx="7416825" cy="2952329"/>
        </p:xfrm>
        <a:graphic>
          <a:graphicData uri="http://schemas.openxmlformats.org/drawingml/2006/table">
            <a:tbl>
              <a:tblPr/>
              <a:tblGrid>
                <a:gridCol w="4409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6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60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71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226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Détails de critère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NC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06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15.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propose un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dispositif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personnalisation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parcours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et de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suivi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fr-FR" alt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054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16.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propose un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dispositif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prévention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du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décrochage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fr-FR" alt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88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17.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dispose d’un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dispositif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remise à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niveau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pour les publics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bénéﬁciant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</a:t>
                      </a:r>
                      <a:endParaRPr kumimoji="0" 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passerelles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fr-FR" alt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>
          <a:xfrm>
            <a:off x="251520" y="548680"/>
            <a:ext cx="8892480" cy="749351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030A0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9pPr>
          </a:lstStyle>
          <a:p>
            <a:r>
              <a:rPr lang="fr-FR" sz="2000" kern="0" dirty="0" err="1"/>
              <a:t>Critrère</a:t>
            </a:r>
            <a:r>
              <a:rPr lang="fr-FR" sz="2000" kern="0" dirty="0"/>
              <a:t> 7 - </a:t>
            </a:r>
            <a:r>
              <a:rPr lang="en-US" sz="2000" dirty="0"/>
              <a:t>La </a:t>
            </a:r>
            <a:r>
              <a:rPr lang="en-US" sz="2000" dirty="0" err="1"/>
              <a:t>mise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place et le </a:t>
            </a:r>
            <a:r>
              <a:rPr lang="en-US" sz="2000" dirty="0" err="1"/>
              <a:t>suivi</a:t>
            </a:r>
            <a:r>
              <a:rPr lang="en-US" sz="2000" dirty="0"/>
              <a:t> </a:t>
            </a:r>
            <a:r>
              <a:rPr lang="en-US" sz="2000" dirty="0" err="1"/>
              <a:t>d’actions</a:t>
            </a:r>
            <a:r>
              <a:rPr lang="en-US" sz="2000" dirty="0"/>
              <a:t> pour </a:t>
            </a:r>
            <a:r>
              <a:rPr lang="en-US" sz="2000" dirty="0" err="1"/>
              <a:t>prévenir</a:t>
            </a:r>
            <a:r>
              <a:rPr lang="en-US" sz="2000" dirty="0"/>
              <a:t> le </a:t>
            </a:r>
            <a:r>
              <a:rPr lang="en-US" sz="2000" dirty="0" err="1"/>
              <a:t>décrochage</a:t>
            </a:r>
            <a:r>
              <a:rPr lang="en-US" sz="2000" dirty="0"/>
              <a:t> </a:t>
            </a:r>
            <a:r>
              <a:rPr lang="en-US" sz="2000" dirty="0" err="1"/>
              <a:t>scolaire</a:t>
            </a:r>
            <a:r>
              <a:rPr lang="en-US" sz="2000" dirty="0"/>
              <a:t> et pour </a:t>
            </a:r>
            <a:r>
              <a:rPr lang="en-US" sz="2000" dirty="0" err="1"/>
              <a:t>accueillir</a:t>
            </a:r>
            <a:r>
              <a:rPr lang="en-US" sz="2000" dirty="0"/>
              <a:t> des </a:t>
            </a:r>
            <a:r>
              <a:rPr lang="en-US" sz="2000" dirty="0" err="1"/>
              <a:t>jeunes</a:t>
            </a:r>
            <a:r>
              <a:rPr lang="en-US" sz="2000" dirty="0"/>
              <a:t> </a:t>
            </a:r>
            <a:r>
              <a:rPr lang="en-US" sz="2000" dirty="0" err="1"/>
              <a:t>bénéﬁciant</a:t>
            </a:r>
            <a:endParaRPr lang="fr-FR" sz="2000" dirty="0"/>
          </a:p>
          <a:p>
            <a:r>
              <a:rPr lang="en-US" sz="2000" dirty="0"/>
              <a:t>du droit au retour à la formation </a:t>
            </a:r>
            <a:r>
              <a:rPr lang="en-US" sz="2000" dirty="0" err="1"/>
              <a:t>initiale</a:t>
            </a:r>
            <a:r>
              <a:rPr lang="en-US" sz="2000" dirty="0"/>
              <a:t> </a:t>
            </a:r>
            <a:r>
              <a:rPr lang="en-US" sz="2000" dirty="0" err="1"/>
              <a:t>prévu</a:t>
            </a:r>
            <a:r>
              <a:rPr lang="en-US" sz="2000" dirty="0"/>
              <a:t> à </a:t>
            </a:r>
            <a:r>
              <a:rPr lang="en-US" sz="2000" dirty="0" err="1"/>
              <a:t>l’article</a:t>
            </a:r>
            <a:r>
              <a:rPr lang="en-US" sz="2000" dirty="0"/>
              <a:t> L.122-2</a:t>
            </a:r>
            <a:endParaRPr lang="fr-FR" sz="2000" kern="0" dirty="0"/>
          </a:p>
        </p:txBody>
      </p:sp>
    </p:spTree>
    <p:extLst>
      <p:ext uri="{BB962C8B-B14F-4D97-AF65-F5344CB8AC3E}">
        <p14:creationId xmlns:p14="http://schemas.microsoft.com/office/powerpoint/2010/main" val="8316355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251520" y="620688"/>
            <a:ext cx="8229600" cy="1214528"/>
          </a:xfrm>
        </p:spPr>
        <p:txBody>
          <a:bodyPr/>
          <a:lstStyle/>
          <a:p>
            <a:r>
              <a:rPr lang="fr-FR" sz="2400" dirty="0" err="1"/>
              <a:t>Critrère</a:t>
            </a:r>
            <a:r>
              <a:rPr lang="fr-FR" sz="2400" dirty="0"/>
              <a:t> 7 - </a:t>
            </a:r>
            <a:r>
              <a:rPr lang="en-US" sz="2400" dirty="0"/>
              <a:t>La </a:t>
            </a:r>
            <a:r>
              <a:rPr lang="en-US" sz="2400" dirty="0" err="1"/>
              <a:t>mise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place et le </a:t>
            </a:r>
            <a:r>
              <a:rPr lang="en-US" sz="2400" dirty="0" err="1"/>
              <a:t>suivi</a:t>
            </a:r>
            <a:r>
              <a:rPr lang="en-US" sz="2400" dirty="0"/>
              <a:t> </a:t>
            </a:r>
            <a:r>
              <a:rPr lang="en-US" sz="2400" dirty="0" err="1"/>
              <a:t>d’actions</a:t>
            </a:r>
            <a:r>
              <a:rPr lang="en-US" sz="2400" dirty="0"/>
              <a:t> pour </a:t>
            </a:r>
            <a:r>
              <a:rPr lang="en-US" sz="2400" dirty="0" err="1"/>
              <a:t>prévenir</a:t>
            </a:r>
            <a:r>
              <a:rPr lang="en-US" sz="2400" dirty="0"/>
              <a:t> le </a:t>
            </a:r>
            <a:r>
              <a:rPr lang="en-US" sz="2400" dirty="0" err="1"/>
              <a:t>décrochage</a:t>
            </a:r>
            <a:r>
              <a:rPr lang="en-US" sz="2400" dirty="0"/>
              <a:t> </a:t>
            </a:r>
            <a:r>
              <a:rPr lang="en-US" sz="2400" dirty="0" err="1"/>
              <a:t>scolaire</a:t>
            </a:r>
            <a:r>
              <a:rPr lang="en-US" sz="2400" dirty="0"/>
              <a:t> et pour </a:t>
            </a:r>
            <a:r>
              <a:rPr lang="en-US" sz="2400" dirty="0" err="1"/>
              <a:t>accueillir</a:t>
            </a:r>
            <a:r>
              <a:rPr lang="en-US" sz="2400" dirty="0"/>
              <a:t> des </a:t>
            </a:r>
            <a:r>
              <a:rPr lang="en-US" sz="2400" dirty="0" err="1"/>
              <a:t>jeunes</a:t>
            </a:r>
            <a:r>
              <a:rPr lang="en-US" sz="2400" dirty="0"/>
              <a:t> </a:t>
            </a:r>
            <a:r>
              <a:rPr lang="en-US" sz="2400" dirty="0" err="1"/>
              <a:t>bénéﬁciant</a:t>
            </a:r>
            <a:br>
              <a:rPr lang="fr-FR" sz="2400" dirty="0"/>
            </a:br>
            <a:r>
              <a:rPr lang="en-US" sz="2400" dirty="0"/>
              <a:t>du droit au retour à la formation </a:t>
            </a:r>
            <a:r>
              <a:rPr lang="en-US" sz="2400" dirty="0" err="1"/>
              <a:t>initiale</a:t>
            </a:r>
            <a:r>
              <a:rPr lang="en-US" sz="2400" dirty="0"/>
              <a:t> </a:t>
            </a:r>
            <a:r>
              <a:rPr lang="en-US" sz="2400" dirty="0" err="1"/>
              <a:t>prévu</a:t>
            </a:r>
            <a:r>
              <a:rPr lang="en-US" sz="2400" dirty="0"/>
              <a:t> à </a:t>
            </a:r>
            <a:r>
              <a:rPr lang="en-US" sz="2400" dirty="0" err="1"/>
              <a:t>l’article</a:t>
            </a:r>
            <a:r>
              <a:rPr lang="en-US" sz="2400" dirty="0"/>
              <a:t> L.122-2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9057" y="2204864"/>
            <a:ext cx="8229600" cy="3667240"/>
          </a:xfrm>
        </p:spPr>
        <p:txBody>
          <a:bodyPr/>
          <a:lstStyle/>
          <a:p>
            <a:r>
              <a:rPr lang="fr-FR" dirty="0"/>
              <a:t>PF…</a:t>
            </a:r>
          </a:p>
          <a:p>
            <a:endParaRPr lang="fr-FR" dirty="0"/>
          </a:p>
          <a:p>
            <a:r>
              <a:rPr lang="fr-FR" dirty="0"/>
              <a:t>Penser à mettre en lien hypertexte le point fort, la remarque ou la non conformité et son explication</a:t>
            </a:r>
          </a:p>
        </p:txBody>
      </p:sp>
    </p:spTree>
    <p:extLst>
      <p:ext uri="{BB962C8B-B14F-4D97-AF65-F5344CB8AC3E}">
        <p14:creationId xmlns:p14="http://schemas.microsoft.com/office/powerpoint/2010/main" val="1218220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1420408" y="692696"/>
            <a:ext cx="6246897" cy="422440"/>
          </a:xfrm>
        </p:spPr>
        <p:txBody>
          <a:bodyPr/>
          <a:lstStyle/>
          <a:p>
            <a:pPr algn="ctr"/>
            <a:r>
              <a:rPr lang="fr-FR" dirty="0"/>
              <a:t>Les auditeurs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9057" y="1340768"/>
            <a:ext cx="8229600" cy="4531336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Auditeur référent</a:t>
            </a:r>
          </a:p>
          <a:p>
            <a:r>
              <a:rPr lang="fr-FR" dirty="0"/>
              <a:t>Prénom, nom, qualité</a:t>
            </a:r>
          </a:p>
          <a:p>
            <a:pPr marL="0" indent="0">
              <a:buNone/>
            </a:pPr>
            <a:r>
              <a:rPr lang="fr-FR" dirty="0"/>
              <a:t>Co-auditeur(s)</a:t>
            </a:r>
          </a:p>
          <a:p>
            <a:r>
              <a:rPr lang="fr-FR" dirty="0"/>
              <a:t>Prénom, nom, qualité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76649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37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107074"/>
              </p:ext>
            </p:extLst>
          </p:nvPr>
        </p:nvGraphicFramePr>
        <p:xfrm>
          <a:off x="1043608" y="1197509"/>
          <a:ext cx="7416825" cy="3455627"/>
        </p:xfrm>
        <a:graphic>
          <a:graphicData uri="http://schemas.openxmlformats.org/drawingml/2006/table">
            <a:tbl>
              <a:tblPr/>
              <a:tblGrid>
                <a:gridCol w="4409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6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60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71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48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Détails de critère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NC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022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18.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déﬁnit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et met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œuvre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un plan de communication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visant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la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mise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valeur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des</a:t>
                      </a:r>
                      <a:r>
                        <a:rPr kumimoji="0" lang="fr-FR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métiers et des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parcours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formation.</a:t>
                      </a:r>
                      <a:endParaRPr kumimoji="0" lang="fr-FR" alt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605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19.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propose des actions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d’information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sur les métiers et les formations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professionnelles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direction des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enseignants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des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familles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des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élèves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et des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acteurs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l’information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et de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l’orientation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kumimoji="0" lang="fr-FR" alt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>
          <a:xfrm>
            <a:off x="1907704" y="548680"/>
            <a:ext cx="7543800" cy="749351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030A0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9pPr>
          </a:lstStyle>
          <a:p>
            <a:r>
              <a:rPr lang="fr-FR" sz="2400" kern="0" dirty="0" err="1"/>
              <a:t>Critrère</a:t>
            </a:r>
            <a:r>
              <a:rPr lang="fr-FR" sz="2400" kern="0" dirty="0"/>
              <a:t> 8 - </a:t>
            </a:r>
            <a:r>
              <a:rPr lang="en-US" sz="2400" dirty="0" err="1"/>
              <a:t>Une</a:t>
            </a:r>
            <a:r>
              <a:rPr lang="en-US" sz="2400" dirty="0"/>
              <a:t> </a:t>
            </a:r>
            <a:r>
              <a:rPr lang="en-US" sz="2400" dirty="0" err="1"/>
              <a:t>politique</a:t>
            </a:r>
            <a:r>
              <a:rPr lang="en-US" sz="2400" dirty="0"/>
              <a:t> active de communication</a:t>
            </a:r>
            <a:endParaRPr lang="fr-FR" sz="2400" kern="0" dirty="0"/>
          </a:p>
        </p:txBody>
      </p:sp>
    </p:spTree>
    <p:extLst>
      <p:ext uri="{BB962C8B-B14F-4D97-AF65-F5344CB8AC3E}">
        <p14:creationId xmlns:p14="http://schemas.microsoft.com/office/powerpoint/2010/main" val="1283058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PF…</a:t>
            </a:r>
          </a:p>
          <a:p>
            <a:endParaRPr lang="fr-FR" dirty="0"/>
          </a:p>
          <a:p>
            <a:r>
              <a:rPr lang="fr-FR" dirty="0"/>
              <a:t>Penser à mettre en lien hypertexte le point fort, la remarque ou la non conformité et son explication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429057" y="692696"/>
            <a:ext cx="7543800" cy="749351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030A0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9pPr>
          </a:lstStyle>
          <a:p>
            <a:r>
              <a:rPr lang="fr-FR" sz="2400" kern="0" dirty="0" err="1"/>
              <a:t>Critrère</a:t>
            </a:r>
            <a:r>
              <a:rPr lang="fr-FR" sz="2400" kern="0" dirty="0"/>
              <a:t> 8 - </a:t>
            </a:r>
            <a:r>
              <a:rPr lang="en-US" sz="2400" dirty="0" err="1"/>
              <a:t>Une</a:t>
            </a:r>
            <a:r>
              <a:rPr lang="en-US" sz="2400" dirty="0"/>
              <a:t> </a:t>
            </a:r>
            <a:r>
              <a:rPr lang="en-US" sz="2400" dirty="0" err="1"/>
              <a:t>politique</a:t>
            </a:r>
            <a:r>
              <a:rPr lang="en-US" sz="2400" dirty="0"/>
              <a:t> active de communication</a:t>
            </a:r>
            <a:endParaRPr lang="fr-FR" sz="2400" kern="0" dirty="0"/>
          </a:p>
        </p:txBody>
      </p:sp>
    </p:spTree>
    <p:extLst>
      <p:ext uri="{BB962C8B-B14F-4D97-AF65-F5344CB8AC3E}">
        <p14:creationId xmlns:p14="http://schemas.microsoft.com/office/powerpoint/2010/main" val="10212428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1547664" y="692696"/>
            <a:ext cx="6246897" cy="422440"/>
          </a:xfrm>
        </p:spPr>
        <p:txBody>
          <a:bodyPr/>
          <a:lstStyle/>
          <a:p>
            <a:r>
              <a:rPr lang="fr-FR" dirty="0"/>
              <a:t>Axes de progrès et points de vigilance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34550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899592" y="2204864"/>
            <a:ext cx="7772400" cy="1362075"/>
          </a:xfrm>
        </p:spPr>
        <p:txBody>
          <a:bodyPr/>
          <a:lstStyle/>
          <a:p>
            <a:pPr algn="ctr"/>
            <a:r>
              <a:rPr lang="fr-FR" dirty="0"/>
              <a:t>Échanges sur les constats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3429000"/>
            <a:ext cx="2600325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4024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2411760" y="692696"/>
            <a:ext cx="4104456" cy="422440"/>
          </a:xfrm>
        </p:spPr>
        <p:txBody>
          <a:bodyPr/>
          <a:lstStyle/>
          <a:p>
            <a:r>
              <a:rPr lang="fr-FR" dirty="0"/>
              <a:t>Après l’audit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412776"/>
            <a:ext cx="8229600" cy="4608513"/>
          </a:xfrm>
        </p:spPr>
        <p:txBody>
          <a:bodyPr/>
          <a:lstStyle/>
          <a:p>
            <a:pPr algn="just" eaLnBrk="1" hangingPunct="1"/>
            <a:r>
              <a:rPr lang="fr-FR" altLang="fr-FR" sz="2000" b="1" dirty="0">
                <a:solidFill>
                  <a:srgbClr val="002060"/>
                </a:solidFill>
              </a:rPr>
              <a:t>Questionnaire de satisfaction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fr-FR" altLang="fr-FR" sz="1800" dirty="0">
              <a:solidFill>
                <a:srgbClr val="002060"/>
              </a:solidFill>
            </a:endParaRPr>
          </a:p>
          <a:p>
            <a:pPr algn="just" eaLnBrk="1" hangingPunct="1"/>
            <a:r>
              <a:rPr lang="fr-FR" altLang="fr-FR" sz="2000" b="1" dirty="0">
                <a:solidFill>
                  <a:srgbClr val="002060"/>
                </a:solidFill>
              </a:rPr>
              <a:t>Rapport d’audit et fiches d’écart communiqués pour le………………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fr-FR" altLang="fr-FR" sz="1800" dirty="0">
                <a:solidFill>
                  <a:srgbClr val="002060"/>
                </a:solidFill>
              </a:rPr>
              <a:t>Validation du rapport d’audit et renseignement des fiches d’écart par l’établissement.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endParaRPr lang="fr-FR" altLang="fr-FR" sz="2000" b="1" dirty="0">
              <a:solidFill>
                <a:srgbClr val="002060"/>
              </a:solidFill>
            </a:endParaRPr>
          </a:p>
          <a:p>
            <a:pPr algn="just" eaLnBrk="1" hangingPunct="1"/>
            <a:r>
              <a:rPr lang="fr-FR" altLang="fr-FR" sz="2000" b="1" dirty="0">
                <a:solidFill>
                  <a:srgbClr val="002060"/>
                </a:solidFill>
              </a:rPr>
              <a:t>Transmission du rapport d’audit et fiche(s) d’écart à la DAFPIC pour le </a:t>
            </a:r>
          </a:p>
          <a:p>
            <a:pPr marL="0" indent="0" algn="just" eaLnBrk="1" hangingPunct="1">
              <a:buNone/>
            </a:pPr>
            <a:r>
              <a:rPr lang="fr-FR" altLang="fr-FR" sz="2000" b="1" dirty="0">
                <a:solidFill>
                  <a:srgbClr val="002060"/>
                </a:solidFill>
              </a:rPr>
              <a:t>       _____________.</a:t>
            </a:r>
          </a:p>
          <a:p>
            <a:pPr marL="344487" lvl="1" indent="0" eaLnBrk="1" hangingPunct="1">
              <a:buNone/>
            </a:pPr>
            <a:endParaRPr lang="fr-FR" altLang="fr-FR" sz="2000" b="1" dirty="0">
              <a:solidFill>
                <a:srgbClr val="002060"/>
              </a:solidFill>
            </a:endParaRPr>
          </a:p>
          <a:p>
            <a:pPr algn="just" eaLnBrk="1" hangingPunct="1"/>
            <a:r>
              <a:rPr lang="fr-FR" altLang="fr-FR" sz="2000" b="1" dirty="0">
                <a:solidFill>
                  <a:srgbClr val="002060"/>
                </a:solidFill>
              </a:rPr>
              <a:t>Juin ou Novembre : Transmission de l’avis du  groupe académique au recteur </a:t>
            </a:r>
          </a:p>
          <a:p>
            <a:pPr marL="0" indent="0" algn="just" eaLnBrk="1" hangingPunct="1">
              <a:buNone/>
            </a:pPr>
            <a:endParaRPr lang="fr-FR" altLang="fr-FR" sz="2000" b="1" dirty="0">
              <a:solidFill>
                <a:srgbClr val="002060"/>
              </a:solidFill>
            </a:endParaRPr>
          </a:p>
          <a:p>
            <a:pPr algn="just" eaLnBrk="1" hangingPunct="1"/>
            <a:r>
              <a:rPr lang="fr-FR" altLang="fr-FR" sz="2000" b="1" dirty="0">
                <a:solidFill>
                  <a:srgbClr val="002060"/>
                </a:solidFill>
              </a:rPr>
              <a:t>Juillet ou Décembre : Transmission de la liste des établissements labellisés au ministère pour publication au BOEN.</a:t>
            </a:r>
          </a:p>
          <a:p>
            <a:pPr algn="just" eaLnBrk="1" hangingPunct="1"/>
            <a:endParaRPr lang="fr-FR" altLang="fr-FR" sz="2400" b="1" dirty="0">
              <a:solidFill>
                <a:srgbClr val="002060"/>
              </a:solidFill>
            </a:endParaRPr>
          </a:p>
          <a:p>
            <a:pPr algn="just" eaLnBrk="1" hangingPunct="1"/>
            <a:endParaRPr lang="fr-FR" altLang="fr-FR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8745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1547664" y="620688"/>
            <a:ext cx="6174889" cy="422440"/>
          </a:xfrm>
        </p:spPr>
        <p:txBody>
          <a:bodyPr/>
          <a:lstStyle/>
          <a:p>
            <a:pPr algn="ctr"/>
            <a:r>
              <a:rPr lang="fr-FR" dirty="0"/>
              <a:t>Le référentiel d’audit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9057" y="1124744"/>
            <a:ext cx="8229600" cy="5045729"/>
          </a:xfrm>
        </p:spPr>
        <p:txBody>
          <a:bodyPr/>
          <a:lstStyle/>
          <a:p>
            <a:pPr marL="0" indent="0">
              <a:buNone/>
            </a:pPr>
            <a:r>
              <a:rPr lang="fr-FR" altLang="fr-FR" sz="2400" b="1" dirty="0">
                <a:solidFill>
                  <a:srgbClr val="002060"/>
                </a:solidFill>
              </a:rPr>
              <a:t>Le référentiel académique Lycée des métiers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altLang="fr-FR" sz="2400" b="1" dirty="0">
                <a:solidFill>
                  <a:srgbClr val="002060"/>
                </a:solidFill>
              </a:rPr>
              <a:t>(Circulaire n°2016-129 du 31-8-2016) </a:t>
            </a:r>
          </a:p>
          <a:p>
            <a:pPr marL="0" indent="0" algn="ctr">
              <a:buNone/>
            </a:pPr>
            <a:endParaRPr lang="fr-FR" altLang="fr-FR" sz="200" b="1" dirty="0">
              <a:solidFill>
                <a:srgbClr val="FF0000"/>
              </a:solidFill>
            </a:endParaRPr>
          </a:p>
          <a:p>
            <a:r>
              <a:rPr lang="fr-FR" altLang="fr-FR" sz="2400" b="1" dirty="0">
                <a:solidFill>
                  <a:srgbClr val="002060"/>
                </a:solidFill>
              </a:rPr>
              <a:t>7 critères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altLang="fr-FR" sz="1800" b="1" i="1" dirty="0">
                <a:solidFill>
                  <a:srgbClr val="002060"/>
                </a:solidFill>
              </a:rPr>
              <a:t>Une offre de formations professionnelles construite autour d’un ensemble de métiers et de parcours de formation,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altLang="fr-FR" sz="1800" b="1" i="1" dirty="0">
                <a:solidFill>
                  <a:srgbClr val="002060"/>
                </a:solidFill>
              </a:rPr>
              <a:t>L’accueil de publics de statuts différents,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altLang="fr-FR" sz="1800" b="1" i="1" dirty="0">
                <a:solidFill>
                  <a:srgbClr val="002060"/>
                </a:solidFill>
              </a:rPr>
              <a:t>Un partenariat actif avec le tissu économique local et les organismes de proximité agissant dans les domaines de la formation professionnelle, de l’orientation et de l’insertion,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altLang="fr-FR" sz="1800" b="1" i="1" dirty="0">
                <a:solidFill>
                  <a:srgbClr val="002060"/>
                </a:solidFill>
              </a:rPr>
              <a:t>L’organisation d’actions culturelles,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altLang="fr-FR" sz="1800" b="1" i="1" dirty="0">
                <a:solidFill>
                  <a:srgbClr val="002060"/>
                </a:solidFill>
              </a:rPr>
              <a:t>La mise en œuvre d’actions visant à l’ouverture internationale,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altLang="fr-FR" sz="1800" b="1" i="1" dirty="0">
                <a:solidFill>
                  <a:srgbClr val="002060"/>
                </a:solidFill>
              </a:rPr>
              <a:t>La mise en place et le suivi d’actions pour prévenir le décrochage scolaire et pour accueillir des jeunes bénéficiant du droit au retour en formation initiale prévu à l’article L. 122-2,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altLang="fr-FR" sz="1800" b="1" i="1" dirty="0">
                <a:solidFill>
                  <a:srgbClr val="002060"/>
                </a:solidFill>
              </a:rPr>
              <a:t>Une politique active de communication.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6871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1547664" y="692696"/>
            <a:ext cx="6174889" cy="422440"/>
          </a:xfrm>
        </p:spPr>
        <p:txBody>
          <a:bodyPr/>
          <a:lstStyle/>
          <a:p>
            <a:pPr algn="ctr"/>
            <a:r>
              <a:rPr lang="fr-FR" dirty="0"/>
              <a:t>Le référentiel d’audit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9057" y="1263591"/>
            <a:ext cx="8229600" cy="4253641"/>
          </a:xfrm>
        </p:spPr>
        <p:txBody>
          <a:bodyPr/>
          <a:lstStyle/>
          <a:p>
            <a:pPr marL="2692400" indent="0">
              <a:buNone/>
            </a:pPr>
            <a:endParaRPr lang="fr-FR" altLang="fr-FR" sz="11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altLang="fr-FR" sz="2400" b="1" dirty="0">
                <a:solidFill>
                  <a:srgbClr val="002060"/>
                </a:solidFill>
              </a:rPr>
              <a:t>Le cahier des charges académique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altLang="fr-FR" sz="2400" b="1" dirty="0">
                <a:solidFill>
                  <a:srgbClr val="002060"/>
                </a:solidFill>
              </a:rPr>
              <a:t>(Circulaire n°2016-129 du 31-8-2016)</a:t>
            </a:r>
          </a:p>
          <a:p>
            <a:pPr marL="0" indent="0">
              <a:buNone/>
            </a:pPr>
            <a:endParaRPr lang="fr-FR" altLang="fr-FR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r-FR" altLang="fr-FR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fr-FR" altLang="fr-FR" sz="2400" b="1" dirty="0">
                <a:solidFill>
                  <a:srgbClr val="002060"/>
                </a:solidFill>
              </a:rPr>
              <a:t>Encouragement à la mise en place d’une démarche d’amélioration continue, telle que </a:t>
            </a:r>
            <a:r>
              <a:rPr lang="fr-FR" altLang="fr-FR" sz="2400" b="1" dirty="0" err="1">
                <a:solidFill>
                  <a:srgbClr val="002060"/>
                </a:solidFill>
              </a:rPr>
              <a:t>Qualéduc</a:t>
            </a:r>
            <a:r>
              <a:rPr lang="fr-FR" altLang="fr-FR" sz="2400" b="1" dirty="0">
                <a:solidFill>
                  <a:srgbClr val="002060"/>
                </a:solidFill>
              </a:rPr>
              <a:t>.</a:t>
            </a:r>
          </a:p>
          <a:p>
            <a:pPr>
              <a:buFontTx/>
              <a:buChar char="-"/>
            </a:pPr>
            <a:endParaRPr lang="fr-FR" altLang="fr-FR" sz="2000" b="1" dirty="0">
              <a:solidFill>
                <a:srgbClr val="002060"/>
              </a:solidFill>
            </a:endParaRPr>
          </a:p>
          <a:p>
            <a:endParaRPr lang="fr-FR" altLang="fr-FR" sz="2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1121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9057" y="1844823"/>
            <a:ext cx="8229600" cy="4608513"/>
          </a:xfrm>
        </p:spPr>
        <p:txBody>
          <a:bodyPr/>
          <a:lstStyle/>
          <a:p>
            <a:pPr eaLnBrk="1" hangingPunct="1"/>
            <a:r>
              <a:rPr lang="fr-FR" altLang="fr-FR" sz="2400" b="1" dirty="0">
                <a:solidFill>
                  <a:srgbClr val="002060"/>
                </a:solidFill>
              </a:rPr>
              <a:t>Documentation 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fr-FR" altLang="fr-FR" sz="2000" dirty="0">
                <a:solidFill>
                  <a:srgbClr val="002060"/>
                </a:solidFill>
              </a:rPr>
              <a:t>Documentation préalable transmise dans les délais</a:t>
            </a:r>
            <a:br>
              <a:rPr lang="fr-FR" altLang="fr-FR" sz="2000" dirty="0">
                <a:solidFill>
                  <a:srgbClr val="002060"/>
                </a:solidFill>
              </a:rPr>
            </a:br>
            <a:r>
              <a:rPr lang="fr-FR" altLang="fr-FR" sz="2000" dirty="0">
                <a:solidFill>
                  <a:srgbClr val="002060"/>
                </a:solidFill>
              </a:rPr>
              <a:t>prévus par la procédure d’audit.</a:t>
            </a:r>
          </a:p>
          <a:p>
            <a:pPr lvl="1" algn="just" eaLnBrk="1" hangingPunct="1">
              <a:buFont typeface="Arial" panose="020B0604020202020204" pitchFamily="34" charset="0"/>
              <a:buChar char="•"/>
            </a:pPr>
            <a:r>
              <a:rPr lang="fr-FR" altLang="fr-FR" sz="2000" dirty="0">
                <a:solidFill>
                  <a:srgbClr val="002060"/>
                </a:solidFill>
              </a:rPr>
              <a:t>Disponibilité totale des documents au cours de l’audit.</a:t>
            </a:r>
          </a:p>
          <a:p>
            <a:pPr marL="0" indent="0" eaLnBrk="1" hangingPunct="1">
              <a:buNone/>
            </a:pPr>
            <a:endParaRPr lang="fr-FR" altLang="fr-FR" sz="2400" b="1" dirty="0">
              <a:solidFill>
                <a:srgbClr val="002060"/>
              </a:solidFill>
            </a:endParaRPr>
          </a:p>
          <a:p>
            <a:pPr eaLnBrk="1" hangingPunct="1"/>
            <a:r>
              <a:rPr lang="fr-FR" altLang="fr-FR" sz="2400" b="1" dirty="0">
                <a:solidFill>
                  <a:srgbClr val="002060"/>
                </a:solidFill>
              </a:rPr>
              <a:t>Entretiens :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fr-FR" altLang="fr-FR" sz="2000" dirty="0">
                <a:solidFill>
                  <a:srgbClr val="002060"/>
                </a:solidFill>
              </a:rPr>
              <a:t>Disponibilité totale des audités.</a:t>
            </a: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 bwMode="auto">
          <a:xfrm>
            <a:off x="1475656" y="788723"/>
            <a:ext cx="5832648" cy="422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030A0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9pPr>
          </a:lstStyle>
          <a:p>
            <a:pPr algn="ctr"/>
            <a:r>
              <a:rPr lang="fr-FR" kern="0" dirty="0"/>
              <a:t>Déroulement de l’audit</a:t>
            </a:r>
          </a:p>
        </p:txBody>
      </p:sp>
    </p:spTree>
    <p:extLst>
      <p:ext uri="{BB962C8B-B14F-4D97-AF65-F5344CB8AC3E}">
        <p14:creationId xmlns:p14="http://schemas.microsoft.com/office/powerpoint/2010/main" val="3863341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2411760" y="774312"/>
            <a:ext cx="5256584" cy="422440"/>
          </a:xfrm>
        </p:spPr>
        <p:txBody>
          <a:bodyPr/>
          <a:lstStyle/>
          <a:p>
            <a:r>
              <a:rPr lang="fr-FR" dirty="0"/>
              <a:t>Synthèse des constats d’audit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6943904"/>
              </p:ext>
            </p:extLst>
          </p:nvPr>
        </p:nvGraphicFramePr>
        <p:xfrm>
          <a:off x="683568" y="1710869"/>
          <a:ext cx="6984776" cy="411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20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4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Points forts</a:t>
                      </a:r>
                    </a:p>
                    <a:p>
                      <a:r>
                        <a:rPr lang="fr-FR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fr-FR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Remarques</a:t>
                      </a:r>
                    </a:p>
                    <a:p>
                      <a:endParaRPr lang="fr-FR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Non-conformité</a:t>
                      </a:r>
                    </a:p>
                    <a:p>
                      <a:endParaRPr lang="fr-FR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284471"/>
            <a:ext cx="1060705" cy="928117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3059832" y="1849385"/>
            <a:ext cx="1066752" cy="114756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20" t="12200" r="8420" b="15981"/>
          <a:stretch/>
        </p:blipFill>
        <p:spPr>
          <a:xfrm>
            <a:off x="3059832" y="4609367"/>
            <a:ext cx="1143808" cy="987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345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37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420162"/>
              </p:ext>
            </p:extLst>
          </p:nvPr>
        </p:nvGraphicFramePr>
        <p:xfrm>
          <a:off x="1043608" y="1844824"/>
          <a:ext cx="7416825" cy="2902265"/>
        </p:xfrm>
        <a:graphic>
          <a:graphicData uri="http://schemas.openxmlformats.org/drawingml/2006/table">
            <a:tbl>
              <a:tblPr/>
              <a:tblGrid>
                <a:gridCol w="4409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6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60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71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478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Détails de critère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NC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5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1.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L’offre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formation :</a:t>
                      </a:r>
                      <a:endParaRPr kumimoji="0" 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propose des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parcours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ascendants,</a:t>
                      </a:r>
                      <a:endParaRPr kumimoji="0" 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favorise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des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passerelles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et les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parcours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mixtes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867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2.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met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valeur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les métiers et les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parcours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qui y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conduisent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>
          <a:xfrm>
            <a:off x="395536" y="663425"/>
            <a:ext cx="8352928" cy="749351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030A0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9pPr>
          </a:lstStyle>
          <a:p>
            <a:r>
              <a:rPr lang="fr-FR" sz="2400" kern="0" dirty="0" err="1"/>
              <a:t>Critrère</a:t>
            </a:r>
            <a:r>
              <a:rPr lang="fr-FR" sz="2400" kern="0" dirty="0"/>
              <a:t> 1 - </a:t>
            </a:r>
            <a:r>
              <a:rPr lang="en-US" sz="2400" dirty="0" err="1"/>
              <a:t>Offre</a:t>
            </a:r>
            <a:r>
              <a:rPr lang="en-US" sz="2400" dirty="0"/>
              <a:t> de formations </a:t>
            </a:r>
            <a:r>
              <a:rPr lang="en-US" sz="2400" dirty="0" err="1"/>
              <a:t>professionnelles</a:t>
            </a:r>
            <a:r>
              <a:rPr lang="en-US" sz="2400" dirty="0"/>
              <a:t> </a:t>
            </a:r>
            <a:r>
              <a:rPr lang="en-US" sz="2400" dirty="0" err="1"/>
              <a:t>construite</a:t>
            </a:r>
            <a:r>
              <a:rPr lang="en-US" sz="2400" dirty="0"/>
              <a:t> </a:t>
            </a:r>
            <a:r>
              <a:rPr lang="en-US" sz="2400" dirty="0" err="1"/>
              <a:t>autour</a:t>
            </a:r>
            <a:r>
              <a:rPr lang="en-US" sz="2400" dirty="0"/>
              <a:t> d’un ensemble de métiers et de </a:t>
            </a:r>
            <a:r>
              <a:rPr lang="en-US" sz="2400" dirty="0" err="1"/>
              <a:t>parcours</a:t>
            </a:r>
            <a:r>
              <a:rPr lang="en-US" sz="2400" dirty="0"/>
              <a:t> de formation</a:t>
            </a:r>
            <a:endParaRPr lang="fr-FR" sz="2400" kern="0" dirty="0"/>
          </a:p>
        </p:txBody>
      </p:sp>
    </p:spTree>
    <p:extLst>
      <p:ext uri="{BB962C8B-B14F-4D97-AF65-F5344CB8AC3E}">
        <p14:creationId xmlns:p14="http://schemas.microsoft.com/office/powerpoint/2010/main" val="613930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899592" y="980728"/>
            <a:ext cx="7543800" cy="422440"/>
          </a:xfrm>
        </p:spPr>
        <p:txBody>
          <a:bodyPr/>
          <a:lstStyle/>
          <a:p>
            <a:r>
              <a:rPr lang="fr-FR" sz="2400" dirty="0" err="1"/>
              <a:t>Critrère</a:t>
            </a:r>
            <a:r>
              <a:rPr lang="fr-FR" sz="2400" dirty="0"/>
              <a:t> 1 - </a:t>
            </a:r>
            <a:r>
              <a:rPr lang="en-US" sz="2400" dirty="0" err="1"/>
              <a:t>Offre</a:t>
            </a:r>
            <a:r>
              <a:rPr lang="en-US" sz="2400" dirty="0"/>
              <a:t> de formations </a:t>
            </a:r>
            <a:r>
              <a:rPr lang="en-US" sz="2400" dirty="0" err="1"/>
              <a:t>professionnelles</a:t>
            </a:r>
            <a:r>
              <a:rPr lang="en-US" sz="2400" dirty="0"/>
              <a:t> </a:t>
            </a:r>
            <a:r>
              <a:rPr lang="en-US" sz="2400" dirty="0" err="1"/>
              <a:t>construite</a:t>
            </a:r>
            <a:r>
              <a:rPr lang="en-US" sz="2400" dirty="0"/>
              <a:t> </a:t>
            </a:r>
            <a:r>
              <a:rPr lang="en-US" sz="2400" dirty="0" err="1"/>
              <a:t>autour</a:t>
            </a:r>
            <a:r>
              <a:rPr lang="en-US" sz="2400" dirty="0"/>
              <a:t> d’un ensemble de métiers et de </a:t>
            </a:r>
            <a:r>
              <a:rPr lang="en-US" sz="2400" dirty="0" err="1"/>
              <a:t>parcours</a:t>
            </a:r>
            <a:r>
              <a:rPr lang="en-US" sz="2400" dirty="0"/>
              <a:t> de formation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608513"/>
          </a:xfrm>
        </p:spPr>
        <p:txBody>
          <a:bodyPr/>
          <a:lstStyle/>
          <a:p>
            <a:r>
              <a:rPr lang="fr-FR" dirty="0"/>
              <a:t>PF / </a:t>
            </a:r>
            <a:r>
              <a:rPr lang="fr-FR" dirty="0" err="1"/>
              <a:t>NCF</a:t>
            </a:r>
            <a:r>
              <a:rPr lang="fr-FR" dirty="0"/>
              <a:t> / R : </a:t>
            </a:r>
          </a:p>
          <a:p>
            <a:endParaRPr lang="fr-FR" dirty="0"/>
          </a:p>
          <a:p>
            <a:r>
              <a:rPr lang="fr-FR" dirty="0"/>
              <a:t>Penser à mettre en lien hypertexte le point fort, la remarque ou la non conformité et son explication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7172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37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532768"/>
              </p:ext>
            </p:extLst>
          </p:nvPr>
        </p:nvGraphicFramePr>
        <p:xfrm>
          <a:off x="1043608" y="1484784"/>
          <a:ext cx="7416825" cy="3059419"/>
        </p:xfrm>
        <a:graphic>
          <a:graphicData uri="http://schemas.openxmlformats.org/drawingml/2006/table">
            <a:tbl>
              <a:tblPr/>
              <a:tblGrid>
                <a:gridCol w="4409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6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60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71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478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Détails de critère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NC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51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3.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accueille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des publics de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statuts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différents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dans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formations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867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4.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facilite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l’intégration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des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différents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publics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6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5.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L’établissement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accompagne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le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changement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statut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16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cours</a:t>
                      </a: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 formation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</a:t>
                      </a: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fr-F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</a:t>
                      </a:r>
                      <a:endParaRPr kumimoji="0" lang="fr-FR" altLang="fr-F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3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itre 1"/>
          <p:cNvSpPr txBox="1">
            <a:spLocks/>
          </p:cNvSpPr>
          <p:nvPr/>
        </p:nvSpPr>
        <p:spPr>
          <a:xfrm>
            <a:off x="1907704" y="548680"/>
            <a:ext cx="7488832" cy="749351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7030A0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MS PGothic" panose="020B0600070205080204" pitchFamily="34" charset="-128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 Narrow" pitchFamily="34" charset="0"/>
                <a:ea typeface="ＭＳ Ｐゴシック" pitchFamily="34" charset="-128"/>
              </a:defRPr>
            </a:lvl9pPr>
          </a:lstStyle>
          <a:p>
            <a:r>
              <a:rPr lang="fr-FR" sz="2400" kern="0" dirty="0" err="1"/>
              <a:t>Critrère</a:t>
            </a:r>
            <a:r>
              <a:rPr lang="fr-FR" sz="2400" kern="0" dirty="0"/>
              <a:t> 2 - </a:t>
            </a:r>
            <a:r>
              <a:rPr lang="en-US" sz="2400" dirty="0" err="1"/>
              <a:t>L’accueil</a:t>
            </a:r>
            <a:r>
              <a:rPr lang="en-US" sz="2400" dirty="0"/>
              <a:t> de publics de </a:t>
            </a:r>
            <a:r>
              <a:rPr lang="en-US" sz="2400" dirty="0" err="1"/>
              <a:t>statuts</a:t>
            </a:r>
            <a:r>
              <a:rPr lang="en-US" sz="2400" dirty="0"/>
              <a:t> </a:t>
            </a:r>
            <a:r>
              <a:rPr lang="en-US" sz="2400" dirty="0" err="1"/>
              <a:t>différents</a:t>
            </a:r>
            <a:endParaRPr lang="fr-FR" sz="2400" kern="0" dirty="0"/>
          </a:p>
        </p:txBody>
      </p:sp>
    </p:spTree>
    <p:extLst>
      <p:ext uri="{BB962C8B-B14F-4D97-AF65-F5344CB8AC3E}">
        <p14:creationId xmlns:p14="http://schemas.microsoft.com/office/powerpoint/2010/main" val="27943500"/>
      </p:ext>
    </p:extLst>
  </p:cSld>
  <p:clrMapOvr>
    <a:masterClrMapping/>
  </p:clrMapOvr>
</p:sld>
</file>

<file path=ppt/theme/theme1.xml><?xml version="1.0" encoding="utf-8"?>
<a:theme xmlns:a="http://schemas.openxmlformats.org/drawingml/2006/main" name="Réseau">
  <a:themeElements>
    <a:clrScheme name="COULEUR CHARTE ACADEMIQUE">
      <a:dk1>
        <a:srgbClr val="008FCB"/>
      </a:dk1>
      <a:lt1>
        <a:srgbClr val="FFFFFF"/>
      </a:lt1>
      <a:dk2>
        <a:srgbClr val="000000"/>
      </a:dk2>
      <a:lt2>
        <a:srgbClr val="EDECE5"/>
      </a:lt2>
      <a:accent1>
        <a:srgbClr val="008FCB"/>
      </a:accent1>
      <a:accent2>
        <a:srgbClr val="E64376"/>
      </a:accent2>
      <a:accent3>
        <a:srgbClr val="EE8027"/>
      </a:accent3>
      <a:accent4>
        <a:srgbClr val="77B756"/>
      </a:accent4>
      <a:accent5>
        <a:srgbClr val="E9E11F"/>
      </a:accent5>
      <a:accent6>
        <a:srgbClr val="009E84"/>
      </a:accent6>
      <a:hlink>
        <a:srgbClr val="009999"/>
      </a:hlink>
      <a:folHlink>
        <a:srgbClr val="97497F"/>
      </a:folHlink>
    </a:clrScheme>
    <a:fontScheme name="Personnalisé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éseau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11">
        <a:dk1>
          <a:srgbClr val="000000"/>
        </a:dk1>
        <a:lt1>
          <a:srgbClr val="FFFFFF"/>
        </a:lt1>
        <a:dk2>
          <a:srgbClr val="0066CC"/>
        </a:dk2>
        <a:lt2>
          <a:srgbClr val="808080"/>
        </a:lt2>
        <a:accent1>
          <a:srgbClr val="FF9933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12">
        <a:dk1>
          <a:srgbClr val="000000"/>
        </a:dk1>
        <a:lt1>
          <a:srgbClr val="FFFFFF"/>
        </a:lt1>
        <a:dk2>
          <a:srgbClr val="0066CC"/>
        </a:dk2>
        <a:lt2>
          <a:srgbClr val="808080"/>
        </a:lt2>
        <a:accent1>
          <a:srgbClr val="FF9933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2DB92D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13">
        <a:dk1>
          <a:srgbClr val="000000"/>
        </a:dk1>
        <a:lt1>
          <a:srgbClr val="FFFFFF"/>
        </a:lt1>
        <a:dk2>
          <a:srgbClr val="0099FF"/>
        </a:dk2>
        <a:lt2>
          <a:srgbClr val="808080"/>
        </a:lt2>
        <a:accent1>
          <a:srgbClr val="FF9933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2DB92D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14">
        <a:dk1>
          <a:srgbClr val="000000"/>
        </a:dk1>
        <a:lt1>
          <a:srgbClr val="FFFFFF"/>
        </a:lt1>
        <a:dk2>
          <a:srgbClr val="0099FF"/>
        </a:dk2>
        <a:lt2>
          <a:srgbClr val="808080"/>
        </a:lt2>
        <a:accent1>
          <a:srgbClr val="FF9933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2DB92D"/>
        </a:accent6>
        <a:hlink>
          <a:srgbClr val="7E9CE8"/>
        </a:hlink>
        <a:folHlink>
          <a:srgbClr val="FF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15">
        <a:dk1>
          <a:srgbClr val="000000"/>
        </a:dk1>
        <a:lt1>
          <a:srgbClr val="FFFFFF"/>
        </a:lt1>
        <a:dk2>
          <a:srgbClr val="0099CC"/>
        </a:dk2>
        <a:lt2>
          <a:srgbClr val="808080"/>
        </a:lt2>
        <a:accent1>
          <a:srgbClr val="FF9933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2DB92D"/>
        </a:accent6>
        <a:hlink>
          <a:srgbClr val="7E9CE8"/>
        </a:hlink>
        <a:folHlink>
          <a:srgbClr val="FF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5395</TotalTime>
  <Words>1241</Words>
  <Application>Microsoft Office PowerPoint</Application>
  <PresentationFormat>Affichage à l'écran (4:3)</PresentationFormat>
  <Paragraphs>236</Paragraphs>
  <Slides>24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0" baseType="lpstr">
      <vt:lpstr>ＭＳ Ｐゴシック</vt:lpstr>
      <vt:lpstr>ＭＳ Ｐゴシック</vt:lpstr>
      <vt:lpstr>Arial</vt:lpstr>
      <vt:lpstr>Arial Narrow</vt:lpstr>
      <vt:lpstr>Wingdings</vt:lpstr>
      <vt:lpstr>Réseau</vt:lpstr>
      <vt:lpstr>LABEL  LYCEE  DES  METIERS Audit de Labellisation / de suivi / de renouvellement Etablissement …… Date du ……</vt:lpstr>
      <vt:lpstr>Les auditeurs</vt:lpstr>
      <vt:lpstr>Le référentiel d’audit</vt:lpstr>
      <vt:lpstr>Le référentiel d’audit</vt:lpstr>
      <vt:lpstr>Présentation PowerPoint</vt:lpstr>
      <vt:lpstr>Synthèse des constats d’audit</vt:lpstr>
      <vt:lpstr>Présentation PowerPoint</vt:lpstr>
      <vt:lpstr>Critrère 1 - Offre de formations professionnelles construite autour d’un ensemble de métiers et de parcours de formation</vt:lpstr>
      <vt:lpstr>Présentation PowerPoint</vt:lpstr>
      <vt:lpstr>Critrère 2 - L’accueil de publics de statuts différents</vt:lpstr>
      <vt:lpstr>Critère 3 – Des réponses pédagogiques et des parcours adaptés</vt:lpstr>
      <vt:lpstr>Présentation PowerPoint</vt:lpstr>
      <vt:lpstr>Critrère 4 - Un partenariat actif avec le tissu économique local et les organismes de proximité agissant dans les domaines de la formation professionnelle, de l’orientation et de l’insertion</vt:lpstr>
      <vt:lpstr>Présentation PowerPoint</vt:lpstr>
      <vt:lpstr>Critère 5 - L’organisation d’actions culturelles</vt:lpstr>
      <vt:lpstr>Présentation PowerPoint</vt:lpstr>
      <vt:lpstr>Critrère 6 - La mise en œuvre d’actions visant à l’ouverture internationale.</vt:lpstr>
      <vt:lpstr>Présentation PowerPoint</vt:lpstr>
      <vt:lpstr>Critrère 7 - La mise en place et le suivi d’actions pour prévenir le décrochage scolaire et pour accueillir des jeunes bénéﬁciant du droit au retour à la formation initiale prévu à l’article L.122-2</vt:lpstr>
      <vt:lpstr>Présentation PowerPoint</vt:lpstr>
      <vt:lpstr>Présentation PowerPoint</vt:lpstr>
      <vt:lpstr>Axes de progrès et points de vigilance</vt:lpstr>
      <vt:lpstr>Échanges sur les constats</vt:lpstr>
      <vt:lpstr>Après l’audit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ymermill</dc:creator>
  <cp:lastModifiedBy>Frédéric PANETIER</cp:lastModifiedBy>
  <cp:revision>319</cp:revision>
  <cp:lastPrinted>2018-01-19T10:53:05Z</cp:lastPrinted>
  <dcterms:created xsi:type="dcterms:W3CDTF">2013-10-25T11:50:24Z</dcterms:created>
  <dcterms:modified xsi:type="dcterms:W3CDTF">2024-04-17T09:12:46Z</dcterms:modified>
</cp:coreProperties>
</file>