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12192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Diapositive de tit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 descr="HD-PanelTitle-GrommetsCombined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10" name="Straight Connector 14" hidden="0"/>
          <p:cNvCxnSpPr>
            <a:cxnSpLocks/>
          </p:cNvCxnSpPr>
          <p:nvPr isPhoto="0" userDrawn="0"/>
        </p:nvCxnSpPr>
        <p:spPr bwMode="auto">
          <a:xfrm>
            <a:off x="2692399" y="3522130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Image panoramique avec légen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6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re et légen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9" name="Straight Connector 14" hidden="0"/>
          <p:cNvCxnSpPr>
            <a:cxnSpLocks/>
          </p:cNvCxnSpPr>
          <p:nvPr isPhoto="0" userDrawn="0"/>
        </p:nvCxnSpPr>
        <p:spPr bwMode="auto"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itation avec légen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Text Placeholder 9" hidden="0"/>
          <p:cNvSpPr>
            <a:spLocks noGrp="1"/>
          </p:cNvSpPr>
          <p:nvPr isPhoto="0" userDrawn="0">
            <p:ph type="body" sz="quarter" idx="13" hasCustomPrompt="0"/>
          </p:nvPr>
        </p:nvSpPr>
        <p:spPr bwMode="auto"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sp>
        <p:nvSpPr>
          <p:cNvPr id="10" name="TextBox 13" hidden="0"/>
          <p:cNvSpPr>
            <a:spLocks noAdjustHandles="0" noChangeArrowheads="0"/>
          </p:cNvSpPr>
          <p:nvPr isPhoto="0" userDrawn="0"/>
        </p:nvSpPr>
        <p:spPr bwMode="auto">
          <a:xfrm>
            <a:off x="862013" y="879961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1" name="TextBox 14" hidden="0"/>
          <p:cNvSpPr>
            <a:spLocks noAdjustHandles="0" noChangeArrowheads="0"/>
          </p:cNvSpPr>
          <p:nvPr isPhoto="0" userDrawn="0"/>
        </p:nvSpPr>
        <p:spPr bwMode="auto">
          <a:xfrm>
            <a:off x="10600267" y="2827870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  <p:cxnSp>
        <p:nvCxnSpPr>
          <p:cNvPr id="12" name="Straight Connector 18" hidden="0"/>
          <p:cNvCxnSpPr>
            <a:cxnSpLocks/>
          </p:cNvCxnSpPr>
          <p:nvPr isPhoto="0" userDrawn="0"/>
        </p:nvCxnSpPr>
        <p:spPr bwMode="auto"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arte nom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95402" y="3308581"/>
            <a:ext cx="9609667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295401" y="4777381"/>
            <a:ext cx="960966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arte nom cita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3" hasCustomPrompt="0"/>
          </p:nvPr>
        </p:nvSpPr>
        <p:spPr bwMode="auto">
          <a:xfrm>
            <a:off x="1295401" y="3639312"/>
            <a:ext cx="9609667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295401" y="4529667"/>
            <a:ext cx="9609667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sp>
        <p:nvSpPr>
          <p:cNvPr id="10" name="TextBox 11" hidden="0"/>
          <p:cNvSpPr>
            <a:spLocks noAdjustHandles="0" noChangeArrowheads="0"/>
          </p:cNvSpPr>
          <p:nvPr isPhoto="0" userDrawn="0"/>
        </p:nvSpPr>
        <p:spPr bwMode="auto">
          <a:xfrm>
            <a:off x="862013" y="879961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solidFill>
                  <a:schemeClr val="tx1"/>
                </a:solidFill>
              </a:rPr>
              <a:t>“</a:t>
            </a:r>
            <a:endParaRPr/>
          </a:p>
        </p:txBody>
      </p:sp>
      <p:sp>
        <p:nvSpPr>
          <p:cNvPr id="11" name="TextBox 12" hidden="0"/>
          <p:cNvSpPr>
            <a:spLocks noAdjustHandles="0" noChangeArrowheads="0"/>
          </p:cNvSpPr>
          <p:nvPr isPhoto="0" userDrawn="0"/>
        </p:nvSpPr>
        <p:spPr bwMode="auto">
          <a:xfrm>
            <a:off x="10600267" y="2599261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defRPr/>
            </a:pPr>
            <a:r>
              <a:rPr lang="en-US" sz="8000">
                <a:solidFill>
                  <a:schemeClr val="tx1"/>
                </a:solidFill>
              </a:rPr>
              <a:t>”</a:t>
            </a:r>
            <a:endParaRPr/>
          </a:p>
        </p:txBody>
      </p:sp>
      <p:cxnSp>
        <p:nvCxnSpPr>
          <p:cNvPr id="12" name="Straight Connector 25" hidden="0"/>
          <p:cNvCxnSpPr>
            <a:cxnSpLocks/>
          </p:cNvCxnSpPr>
          <p:nvPr isPhoto="0" userDrawn="0"/>
        </p:nvCxnSpPr>
        <p:spPr bwMode="auto"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Vrai ou faux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/>
            </a:lvl1pPr>
          </a:lstStyle>
          <a:p>
            <a:pPr marL="0" lvl="0"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3" hasCustomPrompt="0"/>
          </p:nvPr>
        </p:nvSpPr>
        <p:spPr bwMode="auto">
          <a:xfrm>
            <a:off x="1295401" y="3630168"/>
            <a:ext cx="9609667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10" name="Straight Connector 14" hidden="0"/>
          <p:cNvCxnSpPr>
            <a:cxnSpLocks/>
          </p:cNvCxnSpPr>
          <p:nvPr isPhoto="0" userDrawn="0"/>
        </p:nvCxnSpPr>
        <p:spPr bwMode="auto"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re et texte vertical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 anchor="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9" name="Straight Connector 13" hidden="0"/>
          <p:cNvCxnSpPr>
            <a:cxnSpLocks/>
          </p:cNvCxnSpPr>
          <p:nvPr isPhoto="0" userDrawn="0"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Titre vertical et text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999356" y="982131"/>
            <a:ext cx="1890895" cy="4893735"/>
          </a:xfrm>
        </p:spPr>
        <p:txBody>
          <a:bodyPr vert="eaVert"/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9" name="Straight Connector 13" hidden="0"/>
          <p:cNvCxnSpPr>
            <a:cxnSpLocks/>
          </p:cNvCxnSpPr>
          <p:nvPr isPhoto="0" userDrawn="0"/>
        </p:nvCxnSpPr>
        <p:spPr bwMode="auto"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re et contenu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6" hidden="0"/>
          <p:cNvCxnSpPr>
            <a:cxnSpLocks/>
          </p:cNvCxnSpPr>
          <p:nvPr isPhoto="0" userDrawn="0"/>
        </p:nvCxnSpPr>
        <p:spPr bwMode="auto"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05BFA754-D5C3-4E66-96A6-867B257F58DC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5D84065D-F351-4B03-BD91-D8A6B8D4B362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Titre de sec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9" name="Straight Connector 15" hidden="0"/>
          <p:cNvCxnSpPr>
            <a:cxnSpLocks/>
          </p:cNvCxnSpPr>
          <p:nvPr isPhoto="0" userDrawn="0"/>
        </p:nvCxnSpPr>
        <p:spPr bwMode="auto"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Deux contenus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Straight Connector 7" hidden="0"/>
          <p:cNvCxnSpPr>
            <a:cxnSpLocks/>
          </p:cNvCxnSpPr>
          <p:nvPr isPhoto="0" userDrawn="0"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1298448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7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81344" y="2560320"/>
            <a:ext cx="4718304" cy="331012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8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05BFA754-D5C3-4E66-96A6-867B257F58DC}" type="datetimeFigureOut">
              <a:rPr lang="en-US"/>
              <a:t/>
            </a:fld>
            <a:endParaRPr lang="en-US"/>
          </a:p>
        </p:txBody>
      </p:sp>
      <p:sp>
        <p:nvSpPr>
          <p:cNvPr id="9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5D84065D-F351-4B03-BD91-D8A6B8D4B362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a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7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8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9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10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12" name="Straight Connector 17" hidden="0"/>
          <p:cNvCxnSpPr>
            <a:cxnSpLocks/>
          </p:cNvCxnSpPr>
          <p:nvPr isPhoto="0" userDrawn="0"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re seul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8" name="Straight Connector 13" hidden="0"/>
          <p:cNvCxnSpPr>
            <a:cxnSpLocks/>
          </p:cNvCxnSpPr>
          <p:nvPr isPhoto="0" userDrawn="0"/>
        </p:nvCxnSpPr>
        <p:spPr bwMode="auto"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V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u avec légen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93811" y="1388533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6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  <p:cxnSp>
        <p:nvCxnSpPr>
          <p:cNvPr id="10" name="Straight Connector 15" hidden="0"/>
          <p:cNvCxnSpPr>
            <a:cxnSpLocks/>
          </p:cNvCxnSpPr>
          <p:nvPr isPhoto="0" userDrawn="0"/>
        </p:nvCxnSpPr>
        <p:spPr bwMode="auto">
          <a:xfrm>
            <a:off x="1396169" y="2912533"/>
            <a:ext cx="351449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Image avec légen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95399" y="1883831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8094831" y="1041400"/>
            <a:ext cx="3063346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6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3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6" descr="HD-PanelContent-GrommetsCombined.png" hidden="0"/>
          <p:cNvPicPr>
            <a:picLocks noChangeAspect="1"/>
          </p:cNvPicPr>
          <p:nvPr isPhoto="0" userDrawn="0"/>
        </p:nvPicPr>
        <p:blipFill>
          <a:blip r:embed="rId19"/>
          <a:stretch/>
        </p:blipFill>
        <p:spPr bwMode="auto"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95402" y="982132"/>
            <a:ext cx="9601196" cy="1303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57F1E4F-1CFF-5643-939E-217C01CDF565}" type="slidenum">
              <a:rPr lang="en-US"/>
              <a:t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>
        <a:spcBef>
          <a:spcPts val="0"/>
        </a:spcBef>
        <a:buNone/>
        <a:defRPr sz="44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285750" indent="-2857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00150" indent="-2857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43050" indent="-1714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00250" indent="-17145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cap="none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2178408" y="1904999"/>
            <a:ext cx="8097303" cy="1481661"/>
          </a:xfrm>
        </p:spPr>
        <p:txBody>
          <a:bodyPr/>
          <a:lstStyle/>
          <a:p>
            <a:pPr>
              <a:defRPr/>
            </a:pPr>
            <a:r>
              <a:rPr lang="fr-FR"/>
              <a:t>Un rucher, un poulailler dans mon établissement? </a:t>
            </a:r>
            <a:endParaRPr lang="fr-FR"/>
          </a:p>
        </p:txBody>
      </p:sp>
      <p:pic>
        <p:nvPicPr>
          <p:cNvPr id="5" name="Image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538178" y="3386664"/>
            <a:ext cx="4464042" cy="3348032"/>
          </a:xfrm>
          <a:prstGeom prst="rect">
            <a:avLst/>
          </a:prstGeom>
        </p:spPr>
      </p:pic>
      <p:sp>
        <p:nvSpPr>
          <p:cNvPr id="6" name="" hidden="0"/>
          <p:cNvSpPr/>
          <p:nvPr isPhoto="0" userDrawn="0"/>
        </p:nvSpPr>
        <p:spPr bwMode="auto">
          <a:xfrm flipH="0" flipV="0">
            <a:off x="7047323" y="6734695"/>
            <a:ext cx="272587" cy="419128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noAutofit/>
          </a:bodyPr>
          <a:p>
            <a:pPr>
              <a:defRPr/>
            </a:pPr>
            <a:endParaRPr/>
          </a:p>
        </p:txBody>
      </p:sp>
      <p:pic>
        <p:nvPicPr>
          <p:cNvPr id="7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2112889" y="3377045"/>
            <a:ext cx="3239736" cy="3339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des alternatives: </a:t>
            </a:r>
            <a:endParaRPr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1295400" y="2556931"/>
            <a:ext cx="9601195" cy="1865389"/>
          </a:xfrm>
        </p:spPr>
        <p:txBody>
          <a:bodyPr/>
          <a:lstStyle/>
          <a:p>
            <a:pPr>
              <a:defRPr/>
            </a:pPr>
            <a:r>
              <a:rPr/>
              <a:t> Délocaliser le rucher </a:t>
            </a:r>
            <a:endParaRPr/>
          </a:p>
          <a:p>
            <a:pPr>
              <a:defRPr/>
            </a:pPr>
            <a:r>
              <a:rPr/>
              <a:t> Solliciter les services d’une association apicole / apiculteur indépendant (contrat) </a:t>
            </a:r>
            <a:endParaRPr/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992710" y="3825874"/>
            <a:ext cx="3105149" cy="2381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Des partenaires dans vos départements: </a:t>
            </a:r>
            <a:endParaRPr lang="fr-FR"/>
          </a:p>
        </p:txBody>
      </p:sp>
      <p:grpSp>
        <p:nvGrpSpPr>
          <p:cNvPr id="5" name="Espace réservé du contenu 5" hidden="0"/>
          <p:cNvGrpSpPr/>
          <p:nvPr isPhoto="0" userDrawn="0"/>
        </p:nvGrpSpPr>
        <p:grpSpPr bwMode="auto">
          <a:xfrm>
            <a:off x="1295400" y="2557463"/>
            <a:ext cx="9601200" cy="3317875"/>
            <a:chOff x="0" y="0"/>
            <a:chExt cx="9601200" cy="3317875"/>
          </a:xfrm>
        </p:grpSpPr>
        <p:sp>
          <p:nvSpPr>
            <p:cNvPr id="6" name="" hidden="0"/>
            <p:cNvSpPr/>
            <p:nvPr isPhoto="0" userDrawn="0"/>
          </p:nvSpPr>
          <p:spPr bwMode="auto">
            <a:xfrm>
              <a:off x="376025" y="548838"/>
              <a:ext cx="1487916" cy="1248421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7" name="" hidden="0"/>
            <p:cNvSpPr/>
            <p:nvPr isPhoto="0" userDrawn="0"/>
          </p:nvSpPr>
          <p:spPr bwMode="auto">
            <a:xfrm>
              <a:off x="4687" y="1941487"/>
              <a:ext cx="2230591" cy="82754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85344" tIns="85344" rIns="85344" bIns="0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/>
                <a:t>La préfecture</a:t>
              </a:r>
              <a:endParaRPr/>
            </a:p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0" i="0"/>
                <a:t>Direction Départementale de la Cohésion Sociale et de la Protection des Populations</a:t>
              </a:r>
              <a:endParaRPr lang="fr-FR" sz="1200"/>
            </a:p>
          </p:txBody>
        </p:sp>
        <p:sp>
          <p:nvSpPr>
            <p:cNvPr id="8" name="" hidden="0"/>
            <p:cNvSpPr/>
            <p:nvPr isPhoto="0" userDrawn="0"/>
          </p:nvSpPr>
          <p:spPr bwMode="auto">
            <a:xfrm>
              <a:off x="2668307" y="517681"/>
              <a:ext cx="1810838" cy="1373046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hueOff val="5992711"/>
                <a:satOff val="-2406"/>
                <a:lumOff val="-7974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9" name="" hidden="0"/>
            <p:cNvSpPr/>
            <p:nvPr isPhoto="0" userDrawn="0"/>
          </p:nvSpPr>
          <p:spPr bwMode="auto">
            <a:xfrm>
              <a:off x="2458431" y="1972643"/>
              <a:ext cx="2230591" cy="82754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85344" tIns="85344" rIns="85344" bIns="0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/>
                <a:t>La mairie</a:t>
              </a:r>
              <a:endParaRPr lang="fr-FR" sz="1200"/>
            </a:p>
          </p:txBody>
        </p:sp>
        <p:sp>
          <p:nvSpPr>
            <p:cNvPr id="10" name="" hidden="0"/>
            <p:cNvSpPr/>
            <p:nvPr isPhoto="0" userDrawn="0"/>
          </p:nvSpPr>
          <p:spPr bwMode="auto">
            <a:xfrm>
              <a:off x="5154842" y="484992"/>
              <a:ext cx="1745259" cy="1503804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hueOff val="11985421"/>
                <a:satOff val="-4813"/>
                <a:lumOff val="-15949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1" name="" hidden="0"/>
            <p:cNvSpPr/>
            <p:nvPr isPhoto="0" userDrawn="0"/>
          </p:nvSpPr>
          <p:spPr bwMode="auto">
            <a:xfrm>
              <a:off x="4912176" y="2005333"/>
              <a:ext cx="2230591" cy="82754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85344" tIns="85344" rIns="85344" bIns="0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/>
                <a:t>Les associations apicoles</a:t>
              </a:r>
              <a:endParaRPr lang="fr-FR" sz="1200"/>
            </a:p>
          </p:txBody>
        </p:sp>
        <p:sp>
          <p:nvSpPr>
            <p:cNvPr id="12" name="" hidden="0"/>
            <p:cNvSpPr/>
            <p:nvPr isPhoto="0" userDrawn="0"/>
          </p:nvSpPr>
          <p:spPr bwMode="auto">
            <a:xfrm>
              <a:off x="7365921" y="476723"/>
              <a:ext cx="2230591" cy="1536877"/>
            </a:xfrm>
            <a:prstGeom prst="roundRect">
              <a:avLst>
                <a:gd name="adj" fmla="val 16667"/>
              </a:avLst>
            </a:prstGeom>
            <a:solidFill>
              <a:schemeClr val="accent5">
                <a:hueOff val="17978132"/>
                <a:satOff val="-7219"/>
                <a:lumOff val="-23923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</p:sp>
        <p:sp>
          <p:nvSpPr>
            <p:cNvPr id="13" name="" hidden="0"/>
            <p:cNvSpPr/>
            <p:nvPr isPhoto="0" userDrawn="0"/>
          </p:nvSpPr>
          <p:spPr bwMode="auto">
            <a:xfrm>
              <a:off x="7365921" y="2013601"/>
              <a:ext cx="2230591" cy="82754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85344" tIns="85344" rIns="85344" bIns="0" numCol="1" spcCol="1270" anchor="t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/>
                <a:t>Le GDS</a:t>
              </a:r>
              <a:endParaRPr lang="fr-FR" sz="1200"/>
            </a:p>
          </p:txBody>
        </p:sp>
      </p:grpSp>
      <p:pic>
        <p:nvPicPr>
          <p:cNvPr id="14" name="Image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768292" y="3350351"/>
            <a:ext cx="1237796" cy="742678"/>
          </a:xfrm>
          <a:prstGeom prst="rect">
            <a:avLst/>
          </a:prstGeom>
        </p:spPr>
      </p:pic>
      <p:pic>
        <p:nvPicPr>
          <p:cNvPr id="15" name="Image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232365" y="3124200"/>
            <a:ext cx="1217023" cy="1217023"/>
          </a:xfrm>
          <a:prstGeom prst="rect">
            <a:avLst/>
          </a:prstGeom>
        </p:spPr>
      </p:pic>
      <p:pic>
        <p:nvPicPr>
          <p:cNvPr id="16" name="Image 8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6845207" y="3258320"/>
            <a:ext cx="992914" cy="992914"/>
          </a:xfrm>
          <a:prstGeom prst="rect">
            <a:avLst/>
          </a:prstGeom>
        </p:spPr>
      </p:pic>
      <p:pic>
        <p:nvPicPr>
          <p:cNvPr id="17" name="Image 9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739461" y="3460911"/>
            <a:ext cx="2059168" cy="755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/>
          </a:bodyPr>
          <a:lstStyle/>
          <a:p>
            <a:pPr algn="l">
              <a:defRPr/>
            </a:pPr>
            <a:r>
              <a:rPr lang="fr-FR" sz="3000"/>
              <a:t>-B- </a:t>
            </a:r>
            <a:r>
              <a:rPr lang="fr-FR" sz="3000"/>
              <a:t>Le rucher comme porte d’entrée vers la biodiversité</a:t>
            </a:r>
            <a:endParaRPr lang="fr-FR" sz="3000"/>
          </a:p>
        </p:txBody>
      </p:sp>
      <p:pic>
        <p:nvPicPr>
          <p:cNvPr id="5" name="Image 4" hidden="0"/>
          <p:cNvPicPr>
            <a:picLocks noChangeAspect="1"/>
          </p:cNvPicPr>
          <p:nvPr isPhoto="0" userDrawn="0"/>
        </p:nvPicPr>
        <p:blipFill>
          <a:blip r:embed="rId2"/>
          <a:srcRect l="38127" t="24841" r="11394" b="26271"/>
          <a:stretch/>
        </p:blipFill>
        <p:spPr bwMode="auto">
          <a:xfrm>
            <a:off x="2403566" y="2451462"/>
            <a:ext cx="6833982" cy="3722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Espace réservé du contenu 3" hidden="0"/>
          <p:cNvGrpSpPr/>
          <p:nvPr isPhoto="0" userDrawn="0"/>
        </p:nvGrpSpPr>
        <p:grpSpPr bwMode="auto">
          <a:xfrm>
            <a:off x="-130627" y="174172"/>
            <a:ext cx="5869576" cy="6557553"/>
            <a:chOff x="0" y="0"/>
            <a:chExt cx="5869576" cy="6557553"/>
          </a:xfrm>
        </p:grpSpPr>
        <p:sp>
          <p:nvSpPr>
            <p:cNvPr id="5" name="" hidden="0"/>
            <p:cNvSpPr/>
            <p:nvPr isPhoto="0" userDrawn="0"/>
          </p:nvSpPr>
          <p:spPr bwMode="auto">
            <a:xfrm rot="5400000">
              <a:off x="2482504" y="493663"/>
              <a:ext cx="1630437" cy="14184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vert270" wrap="square" lIns="49530" tIns="49530" rIns="49530" bIns="49530" numCol="1" spcCol="1270" anchor="ctr" anchorCtr="0">
              <a:noAutofit/>
            </a:bodyPr>
            <a:lstStyle/>
            <a:p>
              <a:pPr lvl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/>
                <a:t>Biodiversité</a:t>
              </a:r>
              <a:endParaRPr lang="fr-FR" sz="1300"/>
            </a:p>
          </p:txBody>
        </p:sp>
        <p:sp>
          <p:nvSpPr>
            <p:cNvPr id="6" name="" hidden="0"/>
            <p:cNvSpPr/>
            <p:nvPr isPhoto="0" userDrawn="0"/>
          </p:nvSpPr>
          <p:spPr bwMode="auto">
            <a:xfrm>
              <a:off x="4050007" y="713772"/>
              <a:ext cx="1819568" cy="9782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7" name="" hidden="0"/>
            <p:cNvSpPr/>
            <p:nvPr isPhoto="0" userDrawn="0"/>
          </p:nvSpPr>
          <p:spPr bwMode="auto">
            <a:xfrm rot="5400000">
              <a:off x="950545" y="493663"/>
              <a:ext cx="1630437" cy="14184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hueOff val="2568305"/>
                <a:satOff val="-1031"/>
                <a:lumOff val="-3418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3600"/>
            </a:p>
          </p:txBody>
        </p:sp>
        <p:sp>
          <p:nvSpPr>
            <p:cNvPr id="8" name="" hidden="0"/>
            <p:cNvSpPr/>
            <p:nvPr isPhoto="0" userDrawn="0"/>
          </p:nvSpPr>
          <p:spPr bwMode="auto">
            <a:xfrm rot="5400000">
              <a:off x="1713590" y="1877578"/>
              <a:ext cx="1630437" cy="14184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hueOff val="5136609"/>
                <a:satOff val="-2063"/>
                <a:lumOff val="-6835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vert270" wrap="square" lIns="49530" tIns="49530" rIns="49530" bIns="49530" numCol="1" spcCol="1270" anchor="ctr" anchorCtr="0">
              <a:noAutofit/>
            </a:bodyPr>
            <a:lstStyle/>
            <a:p>
              <a:pPr lvl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/>
                <a:t>Trash</a:t>
              </a:r>
              <a:endParaRPr lang="fr-FR" sz="1300"/>
            </a:p>
          </p:txBody>
        </p:sp>
        <p:sp>
          <p:nvSpPr>
            <p:cNvPr id="9" name="" hidden="0"/>
            <p:cNvSpPr/>
            <p:nvPr isPhoto="0" userDrawn="0"/>
          </p:nvSpPr>
          <p:spPr bwMode="auto">
            <a:xfrm>
              <a:off x="0" y="2097687"/>
              <a:ext cx="1760872" cy="9782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0" name="" hidden="0"/>
            <p:cNvSpPr/>
            <p:nvPr isPhoto="0" userDrawn="0"/>
          </p:nvSpPr>
          <p:spPr bwMode="auto">
            <a:xfrm rot="5400000">
              <a:off x="3245549" y="1877578"/>
              <a:ext cx="1630437" cy="14184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hueOff val="7704913"/>
                <a:satOff val="-3094"/>
                <a:lumOff val="-10253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3600"/>
            </a:p>
          </p:txBody>
        </p:sp>
        <p:sp>
          <p:nvSpPr>
            <p:cNvPr id="11" name="" hidden="0"/>
            <p:cNvSpPr/>
            <p:nvPr isPhoto="0" userDrawn="0"/>
          </p:nvSpPr>
          <p:spPr bwMode="auto">
            <a:xfrm rot="5400000">
              <a:off x="2482504" y="3261494"/>
              <a:ext cx="1630437" cy="14184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hueOff val="10273218"/>
                <a:satOff val="-4125"/>
                <a:lumOff val="-13670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vert270" wrap="square" lIns="49530" tIns="49530" rIns="49530" bIns="49530" numCol="1" spcCol="1270" anchor="ctr" anchorCtr="0">
              <a:noAutofit/>
            </a:bodyPr>
            <a:lstStyle/>
            <a:p>
              <a:pPr lvl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/>
                <a:t>Ecoreporters</a:t>
              </a:r>
              <a:endParaRPr lang="fr-FR" sz="1300"/>
            </a:p>
          </p:txBody>
        </p:sp>
        <p:sp>
          <p:nvSpPr>
            <p:cNvPr id="12" name="" hidden="0"/>
            <p:cNvSpPr/>
            <p:nvPr isPhoto="0" userDrawn="0"/>
          </p:nvSpPr>
          <p:spPr bwMode="auto">
            <a:xfrm>
              <a:off x="4050007" y="3481603"/>
              <a:ext cx="1819568" cy="9782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3" name="" hidden="0"/>
            <p:cNvSpPr/>
            <p:nvPr isPhoto="0" userDrawn="0"/>
          </p:nvSpPr>
          <p:spPr bwMode="auto">
            <a:xfrm rot="5400000">
              <a:off x="950545" y="3261494"/>
              <a:ext cx="1630437" cy="14184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hueOff val="12841523"/>
                <a:satOff val="-5156"/>
                <a:lumOff val="-17088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3600"/>
            </a:p>
          </p:txBody>
        </p:sp>
        <p:sp>
          <p:nvSpPr>
            <p:cNvPr id="14" name="" hidden="0"/>
            <p:cNvSpPr/>
            <p:nvPr isPhoto="0" userDrawn="0"/>
          </p:nvSpPr>
          <p:spPr bwMode="auto">
            <a:xfrm rot="5400000">
              <a:off x="1713590" y="4645409"/>
              <a:ext cx="1630437" cy="14184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hueOff val="15409827"/>
                <a:satOff val="-6188"/>
                <a:lumOff val="-20505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vert270" wrap="square" lIns="49530" tIns="49530" rIns="49530" bIns="49530" numCol="1" spcCol="1270" anchor="ctr" anchorCtr="0">
              <a:noAutofit/>
            </a:bodyPr>
            <a:lstStyle/>
            <a:p>
              <a:pPr lvl="0" algn="ctr" defTabSz="577849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/>
                <a:t>DiY</a:t>
              </a:r>
              <a:endParaRPr lang="fr-FR" sz="1300"/>
            </a:p>
          </p:txBody>
        </p:sp>
        <p:sp>
          <p:nvSpPr>
            <p:cNvPr id="15" name="" hidden="0"/>
            <p:cNvSpPr/>
            <p:nvPr isPhoto="0" userDrawn="0"/>
          </p:nvSpPr>
          <p:spPr bwMode="auto">
            <a:xfrm>
              <a:off x="0" y="4865519"/>
              <a:ext cx="1760872" cy="9782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6" name="" hidden="0"/>
            <p:cNvSpPr/>
            <p:nvPr isPhoto="0" userDrawn="0"/>
          </p:nvSpPr>
          <p:spPr bwMode="auto">
            <a:xfrm rot="5400000">
              <a:off x="3245549" y="4645409"/>
              <a:ext cx="1630437" cy="141848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hueOff val="17978132"/>
                <a:satOff val="-7219"/>
                <a:lumOff val="-23923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vert270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3600"/>
            </a:p>
          </p:txBody>
        </p:sp>
      </p:grpSp>
      <p:sp>
        <p:nvSpPr>
          <p:cNvPr id="17" name="ZoneTexte 6" hidden="0"/>
          <p:cNvSpPr>
            <a:spLocks noAdjustHandles="0" noChangeArrowheads="0"/>
          </p:cNvSpPr>
          <p:nvPr isPhoto="0" userDrawn="0"/>
        </p:nvSpPr>
        <p:spPr bwMode="auto">
          <a:xfrm>
            <a:off x="5172891" y="696687"/>
            <a:ext cx="6139543" cy="578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200"/>
              <a:t>Un « Atelier biodiversité » cela peut –être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2200"/>
              <a:t>apprendre à gérer le rucher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2200"/>
              <a:t>mais surtout faire un état des lieux de la biodiversité par les sciences participatives (Vigie nature école, </a:t>
            </a:r>
            <a:r>
              <a:rPr lang="fr-FR" sz="2200"/>
              <a:t>Spipoll</a:t>
            </a:r>
            <a:r>
              <a:rPr lang="fr-FR" sz="2200"/>
              <a:t>…) </a:t>
            </a:r>
            <a:endParaRPr/>
          </a:p>
          <a:p>
            <a:pPr>
              <a:defRPr/>
            </a:pPr>
            <a:r>
              <a:rPr lang="fr-FR" sz="2200"/>
              <a:t>Et l’améliorer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2200"/>
              <a:t>créer des nichoirs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2200"/>
              <a:t>créer des haies durables, vignes, zones nectarifères plus que mellifères…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2200"/>
              <a:t> créer un conservatoire de variétés anciennes (URGC…) </a:t>
            </a:r>
            <a:endParaRPr/>
          </a:p>
          <a:p>
            <a:pPr>
              <a:defRPr/>
            </a:pPr>
            <a:endParaRPr lang="fr-FR" sz="2200"/>
          </a:p>
          <a:p>
            <a:pPr>
              <a:defRPr/>
            </a:pPr>
            <a:r>
              <a:rPr lang="fr-FR" sz="2200"/>
              <a:t>Des outils</a:t>
            </a:r>
            <a:endParaRPr lang="fr-FR" sz="2200"/>
          </a:p>
          <a:p>
            <a:pPr marL="285750" indent="-285750">
              <a:buFont typeface="Arial"/>
              <a:buChar char="•"/>
              <a:defRPr/>
            </a:pPr>
            <a:r>
              <a:rPr lang="fr-FR" sz="2200"/>
              <a:t>Des </a:t>
            </a:r>
            <a:r>
              <a:rPr lang="fr-FR" sz="2200"/>
              <a:t>cycles de conférences sur les sciences </a:t>
            </a:r>
            <a:r>
              <a:rPr lang="fr-FR" sz="2200"/>
              <a:t>participatives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fr-FR" sz="2200"/>
              <a:t>Des ateliers gérés par des professionnels (OPIE, …) </a:t>
            </a:r>
            <a:endParaRPr/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156065" y="302909"/>
            <a:ext cx="9601196" cy="68120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/>
              <a:t>Cultiver, patienter et penser avoir tout perdu…</a:t>
            </a:r>
            <a:endParaRPr lang="fr-FR"/>
          </a:p>
        </p:txBody>
      </p:sp>
      <p:pic>
        <p:nvPicPr>
          <p:cNvPr id="5" name="Espace réservé du contenu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295402" y="984114"/>
            <a:ext cx="4405414" cy="5873886"/>
          </a:xfrm>
          <a:prstGeom prst="rect">
            <a:avLst/>
          </a:prstGeom>
        </p:spPr>
      </p:pic>
      <p:sp>
        <p:nvSpPr>
          <p:cNvPr id="6" name="AutoShape 2" descr="https://apis.mail.yahoo.com/ws/v3/mailboxes/@.id==VjN-f_F2_vD2aeAwXcpDUfNu0QwYEa7vkutNz7j92PNgZ_sN7nEh0vH0rO7d_zdUhgT5vJ_josKc0NTe5reqVcg1QQ/messages/@.id==ABao8XghLROTYZqDHAIXKFwCuM4/content/parts/@.id==2/thumbnail?appid=YMailNorrin&amp;downloadWhenThumbnailFails=true&amp;pid=2" hidden="0"/>
          <p:cNvSpPr>
            <a:spLocks noChangeArrowheads="1" noChangeAspect="1"/>
          </p:cNvSpPr>
          <p:nvPr isPhoto="0" userDrawn="0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666631" y="1658097"/>
            <a:ext cx="3770371" cy="514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70560" y="298093"/>
            <a:ext cx="11059885" cy="86019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/>
              <a:t>Observer, être calme, prendre sur soi et gagner en confiance….</a:t>
            </a:r>
            <a:endParaRPr lang="fr-FR"/>
          </a:p>
        </p:txBody>
      </p:sp>
      <p:pic>
        <p:nvPicPr>
          <p:cNvPr id="5" name="Espace réservé du contenu 4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1067889" y="1271451"/>
            <a:ext cx="4078876" cy="5438503"/>
          </a:xfrm>
          <a:prstGeom prst="rect">
            <a:avLst/>
          </a:prstGeom>
        </p:spPr>
      </p:pic>
      <p:pic>
        <p:nvPicPr>
          <p:cNvPr id="6" name="Image 3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rot="5400000">
            <a:off x="5473880" y="2199846"/>
            <a:ext cx="5603965" cy="4202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687287" y="207070"/>
            <a:ext cx="9601196" cy="13038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/>
              <a:t>Acquérir des connaissances et des gestes techniques</a:t>
            </a:r>
            <a:endParaRPr lang="fr-FR"/>
          </a:p>
        </p:txBody>
      </p:sp>
      <p:pic>
        <p:nvPicPr>
          <p:cNvPr id="5" name="Espace réservé du contenu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 rot="5400000">
            <a:off x="608513" y="1862591"/>
            <a:ext cx="5495110" cy="4121332"/>
          </a:xfrm>
          <a:prstGeom prst="rect">
            <a:avLst/>
          </a:prstGeom>
        </p:spPr>
      </p:pic>
      <p:pic>
        <p:nvPicPr>
          <p:cNvPr id="6" name="Image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775268" y="1365066"/>
            <a:ext cx="4191545" cy="5588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234442" y="42724"/>
            <a:ext cx="9601196" cy="1303867"/>
          </a:xfrm>
        </p:spPr>
        <p:txBody>
          <a:bodyPr/>
          <a:lstStyle/>
          <a:p>
            <a:pPr>
              <a:defRPr/>
            </a:pPr>
            <a:r>
              <a:rPr lang="fr-FR"/>
              <a:t>Récolter, profiter, déguster…</a:t>
            </a:r>
            <a:endParaRPr lang="fr-FR"/>
          </a:p>
        </p:txBody>
      </p:sp>
      <p:pic>
        <p:nvPicPr>
          <p:cNvPr id="5" name="Espace réservé du contenu 3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3404938" y="1059300"/>
            <a:ext cx="8257575" cy="4756817"/>
          </a:xfrm>
          <a:prstGeom prst="rect">
            <a:avLst/>
          </a:prstGeom>
        </p:spPr>
      </p:pic>
      <p:pic>
        <p:nvPicPr>
          <p:cNvPr id="6" name="Image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29487" y="1313693"/>
            <a:ext cx="5664043" cy="4248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Et vouloir aller plus loin…être acteur!</a:t>
            </a:r>
            <a:endParaRPr lang="fr-FR"/>
          </a:p>
        </p:txBody>
      </p:sp>
      <p:sp>
        <p:nvSpPr>
          <p:cNvPr id="5" name="Espace réservé du contenu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6" name="Image 3" hidden="0"/>
          <p:cNvPicPr>
            <a:picLocks noChangeAspect="1"/>
          </p:cNvPicPr>
          <p:nvPr isPhoto="0" userDrawn="0"/>
        </p:nvPicPr>
        <p:blipFill>
          <a:blip r:embed="rId2"/>
          <a:srcRect l="37972" t="24817" r="11286" b="25902"/>
          <a:stretch/>
        </p:blipFill>
        <p:spPr bwMode="auto">
          <a:xfrm>
            <a:off x="461553" y="2151017"/>
            <a:ext cx="7030033" cy="3840480"/>
          </a:xfrm>
          <a:prstGeom prst="rect">
            <a:avLst/>
          </a:prstGeom>
        </p:spPr>
      </p:pic>
      <p:pic>
        <p:nvPicPr>
          <p:cNvPr id="7" name="Image 4" hidden="0"/>
          <p:cNvPicPr>
            <a:picLocks noChangeAspect="1"/>
          </p:cNvPicPr>
          <p:nvPr isPhoto="0" userDrawn="0"/>
        </p:nvPicPr>
        <p:blipFill>
          <a:blip r:embed="rId3"/>
          <a:srcRect l="38289" t="23331" r="11233" b="26703"/>
          <a:stretch/>
        </p:blipFill>
        <p:spPr bwMode="auto">
          <a:xfrm>
            <a:off x="7647939" y="2691914"/>
            <a:ext cx="4308930" cy="2399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vertOverflow="overflow" horzOverflow="clip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/>
              <a:t>Se fournir en graines de trésors vivants</a:t>
            </a:r>
            <a:br>
              <a:rPr/>
            </a:br>
            <a:r>
              <a:rPr/>
              <a:t>pour 2022...</a:t>
            </a: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4667249" y="2732048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fr-FR"/>
              <a:t>Un </a:t>
            </a:r>
            <a:r>
              <a:rPr lang="fr-FR"/>
              <a:t>rucher, un </a:t>
            </a:r>
            <a:r>
              <a:rPr lang="fr-FR"/>
              <a:t>poulailler dans mon établissement ? </a:t>
            </a:r>
            <a:endParaRPr/>
          </a:p>
        </p:txBody>
      </p:sp>
      <p:sp>
        <p:nvSpPr>
          <p:cNvPr id="5" name="Espace réservé du contenu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1295400" y="2556931"/>
            <a:ext cx="10172975" cy="4085827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 marL="0" indent="0">
              <a:buNone/>
              <a:defRPr/>
            </a:pPr>
            <a:r>
              <a:rPr lang="fr-FR" b="1"/>
              <a:t>I ) Risque, aléa, enjeu</a:t>
            </a:r>
            <a:endParaRPr lang="fr-FR"/>
          </a:p>
          <a:p>
            <a:pPr marL="0" indent="0">
              <a:buNone/>
              <a:defRPr/>
            </a:pPr>
            <a:r>
              <a:rPr lang="fr-FR"/>
              <a:t>      -A- Quelques repères</a:t>
            </a:r>
            <a:endParaRPr lang="fr-FR"/>
          </a:p>
          <a:p>
            <a:pPr marL="0" indent="0">
              <a:buNone/>
              <a:defRPr/>
            </a:pPr>
            <a:r>
              <a:rPr lang="fr-FR"/>
              <a:t>      -B- De nombreux interlocuteurs</a:t>
            </a:r>
            <a:r>
              <a:rPr lang="fr-FR"/>
              <a:t> </a:t>
            </a:r>
            <a:endParaRPr lang="fr-FR"/>
          </a:p>
          <a:p>
            <a:pPr marL="0" indent="0">
              <a:buNone/>
              <a:defRPr/>
            </a:pPr>
            <a:endParaRPr lang="fr-FR"/>
          </a:p>
          <a:p>
            <a:pPr marL="0" indent="0">
              <a:buNone/>
              <a:defRPr/>
            </a:pPr>
            <a:r>
              <a:rPr lang="fr-FR" b="1"/>
              <a:t>II) Poulailler et activités pédagogiques</a:t>
            </a:r>
            <a:endParaRPr lang="fr-FR"/>
          </a:p>
          <a:p>
            <a:pPr marL="0" indent="0">
              <a:buNone/>
              <a:defRPr/>
            </a:pPr>
            <a:endParaRPr/>
          </a:p>
          <a:p>
            <a:pPr marL="0" indent="0">
              <a:buNone/>
              <a:defRPr/>
            </a:pPr>
            <a:r>
              <a:rPr lang="fr-FR" b="1"/>
              <a:t>III) Rucher et </a:t>
            </a:r>
            <a:r>
              <a:rPr lang="fr-FR" b="1"/>
              <a:t>BiodiverCités</a:t>
            </a:r>
            <a:endParaRPr b="1"/>
          </a:p>
          <a:p>
            <a:pPr marL="0" indent="0">
              <a:buNone/>
              <a:defRPr/>
            </a:pPr>
            <a:r>
              <a:rPr lang="fr-FR"/>
              <a:t>      -A- Des contraintes admin et matérielles</a:t>
            </a:r>
            <a:endParaRPr/>
          </a:p>
          <a:p>
            <a:pPr marL="0" indent="0">
              <a:buNone/>
              <a:defRPr/>
            </a:pPr>
            <a:r>
              <a:rPr lang="fr-FR"/>
              <a:t>      -</a:t>
            </a:r>
            <a:r>
              <a:rPr lang="fr-FR"/>
              <a:t>B- Des activités classiques de l'apiculteur à l'une ouverture culturelle vers les sciences participatives</a:t>
            </a:r>
            <a:br>
              <a:rPr lang="fr-FR"/>
            </a:b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 Aléa + enjeu = </a:t>
            </a:r>
            <a:r>
              <a:rPr/>
              <a:t>Risques</a:t>
            </a: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542370" y="2934920"/>
            <a:ext cx="10513326" cy="2812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240581" y="725714"/>
            <a:ext cx="7490263" cy="5610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vertOverflow="overflow" horzOverflow="clip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/>
              <a:t>Où sont les référentiels administratifs et sanitaires ? Quels interlocuteurs ?</a:t>
            </a:r>
            <a:endParaRPr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Collectivité locale de rattachement</a:t>
            </a:r>
            <a:endParaRPr/>
          </a:p>
          <a:p>
            <a:pPr>
              <a:defRPr/>
            </a:pPr>
            <a:r>
              <a:rPr/>
              <a:t>DSDEN</a:t>
            </a:r>
            <a:endParaRPr/>
          </a:p>
          <a:p>
            <a:pPr>
              <a:defRPr/>
            </a:pPr>
            <a:r>
              <a:rPr/>
              <a:t>DAJ</a:t>
            </a:r>
            <a:endParaRPr/>
          </a:p>
          <a:p>
            <a:pPr>
              <a:defRPr/>
            </a:pPr>
            <a:r>
              <a:rPr/>
              <a:t>Ministère de l’éducation de la jeunesse et des sports</a:t>
            </a:r>
            <a:endParaRPr/>
          </a:p>
          <a:p>
            <a:pPr>
              <a:defRPr/>
            </a:pPr>
            <a:r>
              <a:rPr/>
              <a:t>Ministère de l’agriculture et de l’alimentation</a:t>
            </a:r>
            <a:endParaRPr/>
          </a:p>
          <a:p>
            <a:pPr>
              <a:defRPr/>
            </a:pPr>
            <a:r>
              <a:rPr/>
              <a:t>Ministère des solidarités et de la santé</a:t>
            </a:r>
            <a:endParaRPr/>
          </a:p>
          <a:p>
            <a:pPr>
              <a:defRPr/>
            </a:pPr>
            <a:r>
              <a:rPr/>
              <a:t>etc.</a:t>
            </a:r>
            <a:endParaRPr/>
          </a:p>
        </p:txBody>
      </p:sp>
      <p:sp>
        <p:nvSpPr>
          <p:cNvPr id="6" name="" hidden="0"/>
          <p:cNvSpPr/>
          <p:nvPr isPhoto="0" userDrawn="0"/>
        </p:nvSpPr>
        <p:spPr bwMode="auto">
          <a:xfrm rot="19917170" flipH="0" flipV="0">
            <a:off x="7725118" y="5423203"/>
            <a:ext cx="180194" cy="27193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noAutofit/>
          </a:bodyPr>
          <a:p>
            <a:pPr>
              <a:defRPr/>
            </a:pPr>
            <a:endParaRPr/>
          </a:p>
        </p:txBody>
      </p:sp>
      <p:sp>
        <p:nvSpPr>
          <p:cNvPr id="7" name="" hidden="0"/>
          <p:cNvSpPr/>
          <p:nvPr isPhoto="0" userDrawn="0"/>
        </p:nvSpPr>
        <p:spPr bwMode="auto">
          <a:xfrm rot="1244601" flipH="0" flipV="0">
            <a:off x="6895032" y="5257506"/>
            <a:ext cx="216529" cy="271162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noAutofit/>
          </a:bodyPr>
          <a:p>
            <a:pPr>
              <a:defRPr/>
            </a:pPr>
            <a:endParaRPr/>
          </a:p>
        </p:txBody>
      </p:sp>
      <p:sp>
        <p:nvSpPr>
          <p:cNvPr id="8" name="" hidden="0"/>
          <p:cNvSpPr/>
          <p:nvPr isPhoto="0" userDrawn="0"/>
        </p:nvSpPr>
        <p:spPr bwMode="auto">
          <a:xfrm flipH="0" flipV="0">
            <a:off x="8318697" y="3197068"/>
            <a:ext cx="156317" cy="247650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noAutofit/>
          </a:bodyPr>
          <a:p>
            <a:pPr>
              <a:defRPr/>
            </a:pPr>
            <a:endParaRPr/>
          </a:p>
        </p:txBody>
      </p:sp>
      <p:sp>
        <p:nvSpPr>
          <p:cNvPr id="9" name="" hidden="0"/>
          <p:cNvSpPr/>
          <p:nvPr isPhoto="0" userDrawn="0"/>
        </p:nvSpPr>
        <p:spPr bwMode="auto">
          <a:xfrm>
            <a:off x="6223475" y="391932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0" name="" hidden="0"/>
          <p:cNvSpPr/>
          <p:nvPr isPhoto="0" userDrawn="0"/>
        </p:nvSpPr>
        <p:spPr bwMode="auto">
          <a:xfrm flipH="0" flipV="0">
            <a:off x="8898217" y="4972334"/>
            <a:ext cx="436420" cy="561167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noAutofit/>
          </a:bodyPr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cover dir="r"/>
      </p:transition>
    </mc:Choice>
    <mc:Fallback>
      <p:transition spd="slow" advClick="1">
        <p:cover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 </a:t>
            </a:r>
            <a:endParaRPr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797218" y="217005"/>
            <a:ext cx="10452758" cy="6506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" hidden="0"/>
          <p:cNvSpPr/>
          <p:nvPr isPhoto="0" userDrawn="0"/>
        </p:nvSpPr>
        <p:spPr bwMode="auto">
          <a:xfrm flipH="0" flipV="0">
            <a:off x="6615545" y="3197015"/>
            <a:ext cx="208562" cy="27884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noAutofit/>
          </a:bodyPr>
          <a:p>
            <a:pPr>
              <a:defRPr/>
            </a:pPr>
            <a:endParaRPr/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51141" y="1178970"/>
            <a:ext cx="3873116" cy="5236890"/>
          </a:xfrm>
          <a:prstGeom prst="rect">
            <a:avLst/>
          </a:prstGeom>
        </p:spPr>
      </p:pic>
      <p:sp>
        <p:nvSpPr>
          <p:cNvPr id="7" name="" hidden="0"/>
          <p:cNvSpPr/>
          <p:nvPr isPhoto="0" userDrawn="0"/>
        </p:nvSpPr>
        <p:spPr bwMode="auto">
          <a:xfrm flipH="0" flipV="0">
            <a:off x="2660897" y="3859232"/>
            <a:ext cx="123682" cy="181662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noAutofit/>
          </a:bodyPr>
          <a:p>
            <a:pPr>
              <a:defRPr/>
            </a:pPr>
            <a:endParaRPr/>
          </a:p>
        </p:txBody>
      </p:sp>
      <p:pic>
        <p:nvPicPr>
          <p:cNvPr id="8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4039163" y="3797415"/>
            <a:ext cx="8142940" cy="2720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vertOverflow="overflow" horzOverflow="clip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/>
              <a:t>Un poulailler, un outil pédagogique ?</a:t>
            </a:r>
            <a:endParaRPr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8420596" y="2375064"/>
            <a:ext cx="3158093" cy="4210792"/>
          </a:xfrm>
          <a:prstGeom prst="rect">
            <a:avLst/>
          </a:prstGeom>
        </p:spPr>
      </p:pic>
      <p:pic>
        <p:nvPicPr>
          <p:cNvPr id="7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43048" y="2315110"/>
            <a:ext cx="2851933" cy="3802577"/>
          </a:xfrm>
          <a:prstGeom prst="rect">
            <a:avLst/>
          </a:prstGeom>
        </p:spPr>
      </p:pic>
      <p:pic>
        <p:nvPicPr>
          <p:cNvPr id="8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3478480" y="2238993"/>
            <a:ext cx="4773220" cy="3579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rmAutofit fontScale="90000"/>
          </a:bodyPr>
          <a:lstStyle/>
          <a:p>
            <a:pPr marL="0" indent="0">
              <a:defRPr/>
            </a:pPr>
            <a:r>
              <a:rPr lang="fr-FR"/>
              <a:t>III) Rucher et </a:t>
            </a:r>
            <a:r>
              <a:rPr lang="fr-FR"/>
              <a:t>BiodiverCités</a:t>
            </a:r>
            <a:br>
              <a:rPr lang="fr-FR"/>
            </a:br>
            <a:endParaRPr lang="fr-FR"/>
          </a:p>
        </p:txBody>
      </p:sp>
      <p:sp>
        <p:nvSpPr>
          <p:cNvPr id="5" name="Espace réservé du contenu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1182189" y="1851538"/>
            <a:ext cx="9601196" cy="3318936"/>
          </a:xfrm>
        </p:spPr>
        <p:txBody>
          <a:bodyPr/>
          <a:lstStyle/>
          <a:p>
            <a:pPr>
              <a:defRPr/>
            </a:pPr>
            <a:r>
              <a:rPr lang="fr-FR"/>
              <a:t>-A- Des contraintes </a:t>
            </a:r>
            <a:r>
              <a:rPr lang="fr-FR"/>
              <a:t>administratives </a:t>
            </a:r>
            <a:r>
              <a:rPr lang="fr-FR"/>
              <a:t>et matérielles</a:t>
            </a:r>
            <a:br>
              <a:rPr lang="fr-FR"/>
            </a:br>
            <a:endParaRPr lang="fr-FR"/>
          </a:p>
        </p:txBody>
      </p:sp>
      <p:grpSp>
        <p:nvGrpSpPr>
          <p:cNvPr id="6" name="Diagramme 3" hidden="0"/>
          <p:cNvGrpSpPr/>
          <p:nvPr isPhoto="0" userDrawn="0"/>
        </p:nvGrpSpPr>
        <p:grpSpPr bwMode="auto">
          <a:xfrm>
            <a:off x="1182189" y="2055222"/>
            <a:ext cx="10391502" cy="4885509"/>
            <a:chOff x="0" y="0"/>
            <a:chExt cx="10391502" cy="4885509"/>
          </a:xfrm>
        </p:grpSpPr>
        <p:sp>
          <p:nvSpPr>
            <p:cNvPr id="7" name="" hidden="0"/>
            <p:cNvSpPr/>
            <p:nvPr isPhoto="0" userDrawn="0"/>
          </p:nvSpPr>
          <p:spPr bwMode="auto">
            <a:xfrm>
              <a:off x="779362" y="0"/>
              <a:ext cx="8832776" cy="488550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>
                <a:tint val="40000"/>
                <a:hueOff val="0"/>
                <a:satOff val="0"/>
                <a:lumOff val="0"/>
                <a:alphaOff val="0"/>
              </a:schemeClr>
            </a:solidFill>
            <a:ln>
              <a:noFill/>
            </a:ln>
          </p:spPr>
          <p:style>
            <a:lnRef idx="0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8" name="" hidden="0"/>
            <p:cNvSpPr/>
            <p:nvPr isPhoto="0" userDrawn="0"/>
          </p:nvSpPr>
          <p:spPr bwMode="auto">
            <a:xfrm>
              <a:off x="11161" y="1465652"/>
              <a:ext cx="3344764" cy="195420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900" b="1"/>
                <a:t>Préparer un dossier solide au sein de son établissement</a:t>
              </a:r>
              <a:endParaRPr/>
            </a:p>
            <a:p>
              <a:pPr lvl="0" algn="ctr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900"/>
                <a:t>(budget matériel apiculteur/ ruche/enclos/emplacement / adhésion au GDS et association/ apiculteur référent)</a:t>
              </a:r>
              <a:endParaRPr lang="fr-FR" sz="1900"/>
            </a:p>
          </p:txBody>
        </p:sp>
        <p:sp>
          <p:nvSpPr>
            <p:cNvPr id="9" name="" hidden="0"/>
            <p:cNvSpPr/>
            <p:nvPr isPhoto="0" userDrawn="0"/>
          </p:nvSpPr>
          <p:spPr bwMode="auto">
            <a:xfrm>
              <a:off x="3523368" y="1465652"/>
              <a:ext cx="3344764" cy="195420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900" b="1"/>
                <a:t>Souvent…Demande de dérogation à la préfecture </a:t>
              </a:r>
              <a:r>
                <a:rPr lang="fr-FR" sz="1900"/>
                <a:t>et </a:t>
              </a:r>
              <a:r>
                <a:rPr lang="fr-FR" sz="1900" b="1"/>
                <a:t>déclaration de rucher </a:t>
              </a:r>
              <a:r>
                <a:rPr lang="fr-FR" sz="1900"/>
                <a:t>auprès du ministère de l’agriculture</a:t>
              </a:r>
              <a:endParaRPr lang="fr-FR" sz="1900"/>
            </a:p>
          </p:txBody>
        </p:sp>
        <p:sp>
          <p:nvSpPr>
            <p:cNvPr id="10" name="" hidden="0"/>
            <p:cNvSpPr/>
            <p:nvPr isPhoto="0" userDrawn="0"/>
          </p:nvSpPr>
          <p:spPr bwMode="auto">
            <a:xfrm>
              <a:off x="7035574" y="1465652"/>
              <a:ext cx="3344764" cy="195420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15875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900"/>
                <a:t>Inscription au GDS de son département voire à une association apicole (assurance) </a:t>
              </a:r>
              <a:endParaRPr lang="fr-FR" sz="1900"/>
            </a:p>
          </p:txBody>
        </p:sp>
      </p:grpSp>
      <p:pic>
        <p:nvPicPr>
          <p:cNvPr id="1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477413" y="2285998"/>
            <a:ext cx="1152355" cy="1229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rganiqu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Arial"/>
        <a:cs typeface="Arial"/>
      </a:majorFont>
      <a:minorFont>
        <a:latin typeface="Garamond"/>
        <a:ea typeface="Arial"/>
        <a:cs typeface="Arial"/>
      </a:minorFont>
    </a:fontScheme>
    <a:fmtScheme name="Organic">
      <a:fillStyleLst>
        <a:solidFill>
          <a:schemeClr val="phClr"/>
        </a:solidFill>
        <a:gradFill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algn="tl" flip="none" sx="100000" sy="100000" tx="0" ty="0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r:embed="rId2"/>
          <a:stretch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0</Words>
  <Application>ONLYOFFICE/6.2.0.123</Application>
  <DocSecurity>0</DocSecurity>
  <PresentationFormat>Grand écran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rucher un poulailler dans mon établissement?</dc:title>
  <dc:subject/>
  <dc:creator>Julie Prunier</dc:creator>
  <cp:keywords/>
  <dc:description/>
  <dc:identifier/>
  <dc:language/>
  <cp:lastModifiedBy>VERONIQUE RANTY</cp:lastModifiedBy>
  <cp:revision>12</cp:revision>
  <dcterms:created xsi:type="dcterms:W3CDTF">2021-11-21T16:54:21Z</dcterms:created>
  <dcterms:modified xsi:type="dcterms:W3CDTF">2021-11-23T19:08:48Z</dcterms:modified>
  <cp:category/>
  <cp:contentStatus/>
  <cp:version/>
</cp:coreProperties>
</file>